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62" r:id="rId2"/>
    <p:sldId id="279" r:id="rId3"/>
    <p:sldId id="280" r:id="rId4"/>
    <p:sldId id="259" r:id="rId5"/>
    <p:sldId id="277" r:id="rId6"/>
    <p:sldId id="263" r:id="rId7"/>
    <p:sldId id="282" r:id="rId8"/>
    <p:sldId id="284" r:id="rId9"/>
    <p:sldId id="286" r:id="rId10"/>
    <p:sldId id="288" r:id="rId11"/>
    <p:sldId id="269" r:id="rId12"/>
    <p:sldId id="268" r:id="rId13"/>
    <p:sldId id="273" r:id="rId14"/>
    <p:sldId id="267" r:id="rId15"/>
    <p:sldId id="266" r:id="rId16"/>
    <p:sldId id="265" r:id="rId17"/>
    <p:sldId id="264" r:id="rId18"/>
    <p:sldId id="290" r:id="rId19"/>
    <p:sldId id="275" r:id="rId20"/>
    <p:sldId id="270" r:id="rId21"/>
    <p:sldId id="292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E23FE-2C78-075A-C1A2-FB1DAAE6A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C8597D-FE44-43A2-DB58-7E1282BE3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02C362-683E-9FB2-63E7-053F0B45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05BA3-4AC0-8461-23B6-04396A59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6A072-79AA-B03E-EC11-871EA6D4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7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EFA36-2A8A-E28D-8783-AAE31E86C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99A750-BA22-CE96-5BA5-4F8C7E51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1277C-9976-FC67-651F-7D8FF6C6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2A36F2-6592-7F03-732A-0D42F065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4B855E-3472-0629-6111-1B730747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9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B27E1D-F49A-23A4-A281-368E50509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894981-19A2-0954-D030-D2F94ADF5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8B055-C879-0148-AD34-B864267A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4836F-1390-6769-28DE-F8271BAE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C2848-1989-A544-3590-38A8EA0D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2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69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87F3F-8DC9-B198-5516-A7FA6861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65DB9B-A955-3857-0B58-1503A2F8F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318F18-2F82-DB2A-AA6A-AE674B94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D8F36-7C78-FA9F-8AC8-E59EB346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6213B-7192-056B-B89B-06E3DAE6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4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450A5-3869-26B9-0A44-C3983FB0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E2227-AD17-A0F4-696A-D145BB8E9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3B3A4F-0DE3-711F-39E1-6EEE8FEA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F2B09-B67E-79F5-E80E-F84A6080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3A75D-5A9C-6F21-07B0-7483222A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0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D843E-5490-1949-44CC-2C538BF9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A6F12-B89B-4F72-33AC-8698CE03F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619AC6-0438-C83F-23F1-1F44D5424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1FD30C-1151-B491-3504-6BA4977B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2D1338-9E73-5894-9050-40CB70D7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559F16-836F-187E-8655-90FACFE6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3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B3BF6-E8A1-72EC-65FD-AA81C646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92F0A-176F-86B5-C11F-E411FC11B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5C871B-76DF-F3B8-B4C8-EBA569797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CC58D6-A7D4-35BF-0A8E-F5DF652B9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5576D2-8952-3CEA-4571-56D3033BF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4D7A57-22B4-8CD1-07AE-76CD12BF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DBFF3B-5EAF-46A4-8DBF-FC04BDF6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BE0AF3-4710-AA1B-FB10-19E5749F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D74E7-D2C0-916F-F799-A5731CBA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797754-B3D0-792F-1ACB-D5AF0C0A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BA8251-E45E-884B-4C42-A43E3AA9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D9BA0F-103F-9890-3430-FCE78AA6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5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1735FE-7BE6-06AE-14F1-D5854BAF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BBF628-BC35-E0FE-E947-06E8448F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2A9694-8CDB-7CB6-CD6F-765EAF2D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9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C4AA1-E706-59A7-6220-090F5BFB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A010A1-D51F-FA1F-2598-6F3B275A0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474052-0353-9ADD-C60F-05638F308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169920-8814-4285-E233-5E375780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D97D9C-E6D3-9875-21FF-8FCDEFBA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B580F0-52EC-B245-1338-8A330E46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7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7EED5-8AB8-586C-1D65-492963A7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1CD480-800B-0FAB-FC1B-A10F55453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F5E52F-BE08-29D7-D926-16DA9B882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C1771F-99C9-B43E-9794-025E5FF9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9B4EFB-A7A7-7FA8-6E9C-1DED2CD8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A16849-AC52-A5DD-6979-D83CBBF2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9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8968A-F9B2-91A3-6928-F2CACC1B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0EA0F1-BFC3-ADBA-86E0-3B76CECFD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312A7-5A27-EC86-9A77-004251050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C82A0-6627-3043-6334-27C02E23D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57E71-87AD-3128-5B8B-7C9C1BE0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49" r:id="rId14"/>
    <p:sldLayoutId id="2147483660" r:id="rId15"/>
    <p:sldLayoutId id="2147483663" r:id="rId16"/>
    <p:sldLayoutId id="214748366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isk.yandex.ru/i/P8s2PAAyEk-N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MHvchXYvu7KQ0A" TargetMode="External"/><Relationship Id="rId2" Type="http://schemas.openxmlformats.org/officeDocument/2006/relationships/hyperlink" Target="https://disk.yandex.ru/i/T7SlhCYE2F3hz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hyperlink" Target="https://disk.yandex.ru/i/OO6WD4QBenVT9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848872" cy="3384376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C00000"/>
                </a:solidFill>
                <a:latin typeface="+mn-lt"/>
              </a:rPr>
              <a:t>Технологии оценивания, цифровые инструменты оценивания: приемы и возможности использования на уроках истории и обществознания.</a:t>
            </a:r>
            <a:br>
              <a:rPr lang="ru-RU" sz="3600" b="1" dirty="0">
                <a:solidFill>
                  <a:srgbClr val="C00000"/>
                </a:solidFill>
                <a:latin typeface="+mn-lt"/>
              </a:rPr>
            </a:b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Агапова Светлана Юрьевна-учитель истории </a:t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обществознании</a:t>
            </a:r>
            <a:br>
              <a:rPr lang="ru-RU" sz="1400" b="1" dirty="0">
                <a:latin typeface="+mn-lt"/>
              </a:rPr>
            </a:br>
            <a:endParaRPr lang="ru-RU" sz="1400" b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4941"/>
            <a:ext cx="8229600" cy="1542395"/>
          </a:xfrm>
          <a:prstGeom prst="rect">
            <a:avLst/>
          </a:prstGeom>
        </p:spPr>
        <p:txBody>
          <a:bodyPr vert="horz" wrap="square" lIns="0" tIns="308278" rIns="0" bIns="0" rtlCol="0">
            <a:spAutoFit/>
          </a:bodyPr>
          <a:lstStyle/>
          <a:p>
            <a:pPr marL="643890">
              <a:lnSpc>
                <a:spcPct val="100000"/>
              </a:lnSpc>
              <a:spcBef>
                <a:spcPts val="100"/>
              </a:spcBef>
            </a:pPr>
            <a:r>
              <a:rPr sz="4000" spc="85" dirty="0"/>
              <a:t>Принципы</a:t>
            </a:r>
            <a:r>
              <a:rPr sz="4000" spc="-155" dirty="0"/>
              <a:t> </a:t>
            </a:r>
            <a:r>
              <a:rPr sz="4000" dirty="0"/>
              <a:t>задавания</a:t>
            </a:r>
            <a:r>
              <a:rPr sz="4000" spc="-150" dirty="0"/>
              <a:t> </a:t>
            </a:r>
            <a:r>
              <a:rPr sz="4000" spc="55" dirty="0"/>
              <a:t>вопросов</a:t>
            </a:r>
            <a:r>
              <a:rPr sz="4000" spc="-155" dirty="0"/>
              <a:t> </a:t>
            </a:r>
            <a:r>
              <a:rPr sz="4000" dirty="0"/>
              <a:t>на</a:t>
            </a:r>
            <a:r>
              <a:rPr sz="4000" spc="-150" dirty="0"/>
              <a:t> </a:t>
            </a:r>
            <a:r>
              <a:rPr sz="4000" spc="-10" dirty="0"/>
              <a:t>уроке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4464" y="1919117"/>
            <a:ext cx="3131952" cy="1002197"/>
          </a:xfrm>
          <a:prstGeom prst="rect">
            <a:avLst/>
          </a:prstGeom>
          <a:solidFill>
            <a:srgbClr val="1A54E9"/>
          </a:solidFill>
        </p:spPr>
        <p:txBody>
          <a:bodyPr vert="horz" wrap="square" lIns="0" tIns="78105" rIns="0" bIns="0" rtlCol="0">
            <a:spAutoFit/>
          </a:bodyPr>
          <a:lstStyle/>
          <a:p>
            <a:pPr marL="192405" marR="184150" indent="-635" algn="ctr">
              <a:lnSpc>
                <a:spcPct val="100000"/>
              </a:lnSpc>
              <a:spcBef>
                <a:spcPts val="615"/>
              </a:spcBef>
            </a:pP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Самый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эффективный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способ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побудить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учеников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думать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это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задавать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Verdana"/>
                <a:cs typeface="Verdana"/>
              </a:rPr>
              <a:t>им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стимулирующие вопросы.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760" y="3406065"/>
            <a:ext cx="598995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Verdana"/>
                <a:cs typeface="Verdana"/>
              </a:rPr>
              <a:t>Учитель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может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помочь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учащимся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поискать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ответ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на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вопрос,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675" y="3710864"/>
            <a:ext cx="706056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Verdana"/>
                <a:cs typeface="Verdana"/>
              </a:rPr>
              <a:t>рекомендуя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беседы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в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spc="-50" dirty="0">
                <a:latin typeface="Verdana"/>
                <a:cs typeface="Verdana"/>
              </a:rPr>
              <a:t>парах,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чтобы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ученики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обменивались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мнениями, согласовывали,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какой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ответ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на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вопрос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более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правильный.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239" y="4503343"/>
            <a:ext cx="60318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Verdana"/>
                <a:cs typeface="Verdana"/>
              </a:rPr>
              <a:t>Желательно</a:t>
            </a:r>
            <a:r>
              <a:rPr sz="1500" spc="8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изменить</a:t>
            </a:r>
            <a:r>
              <a:rPr sz="1500" spc="9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отношение</a:t>
            </a:r>
            <a:r>
              <a:rPr sz="1500" spc="9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к</a:t>
            </a:r>
            <a:r>
              <a:rPr sz="1500" spc="8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неправильным</a:t>
            </a:r>
            <a:r>
              <a:rPr sz="1500" spc="9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ответам,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674" y="4808143"/>
            <a:ext cx="559816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Verdana"/>
                <a:cs typeface="Verdana"/>
              </a:rPr>
              <a:t>которые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можно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использовать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на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пользу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обучения.</a:t>
            </a:r>
            <a:endParaRPr sz="15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800"/>
              </a:spcBef>
            </a:pPr>
            <a:r>
              <a:rPr sz="1500" b="1" spc="215" dirty="0">
                <a:latin typeface="Trebuchet MS"/>
                <a:cs typeface="Trebuchet MS"/>
              </a:rPr>
              <a:t>Мы</a:t>
            </a:r>
            <a:r>
              <a:rPr sz="1500" b="1" spc="-5" dirty="0">
                <a:latin typeface="Trebuchet MS"/>
                <a:cs typeface="Trebuchet MS"/>
              </a:rPr>
              <a:t> </a:t>
            </a:r>
            <a:r>
              <a:rPr sz="1500" b="1" spc="135" dirty="0">
                <a:latin typeface="Trebuchet MS"/>
                <a:cs typeface="Trebuchet MS"/>
              </a:rPr>
              <a:t>должны</a:t>
            </a:r>
            <a:r>
              <a:rPr sz="1500" b="1" spc="-5" dirty="0">
                <a:latin typeface="Trebuchet MS"/>
                <a:cs typeface="Trebuchet MS"/>
              </a:rPr>
              <a:t> </a:t>
            </a:r>
            <a:r>
              <a:rPr sz="1500" b="1" spc="100" dirty="0">
                <a:latin typeface="Trebuchet MS"/>
                <a:cs typeface="Trebuchet MS"/>
              </a:rPr>
              <a:t>допускать</a:t>
            </a:r>
            <a:r>
              <a:rPr sz="1500" b="1" spc="-5" dirty="0">
                <a:latin typeface="Trebuchet MS"/>
                <a:cs typeface="Trebuchet MS"/>
              </a:rPr>
              <a:t> </a:t>
            </a:r>
            <a:r>
              <a:rPr sz="1500" b="1" spc="85" dirty="0">
                <a:latin typeface="Trebuchet MS"/>
                <a:cs typeface="Trebuchet MS"/>
              </a:rPr>
              <a:t>ответ</a:t>
            </a:r>
            <a:r>
              <a:rPr sz="1500" b="1" spc="-5" dirty="0">
                <a:latin typeface="Trebuchet MS"/>
                <a:cs typeface="Trebuchet MS"/>
              </a:rPr>
              <a:t> </a:t>
            </a:r>
            <a:r>
              <a:rPr sz="1500" b="1" spc="120" dirty="0">
                <a:latin typeface="Trebuchet MS"/>
                <a:cs typeface="Trebuchet MS"/>
              </a:rPr>
              <a:t>типа</a:t>
            </a:r>
            <a:r>
              <a:rPr sz="1500" b="1" spc="-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«Я</a:t>
            </a:r>
            <a:r>
              <a:rPr sz="1500" b="1" spc="-5" dirty="0">
                <a:latin typeface="Trebuchet MS"/>
                <a:cs typeface="Trebuchet MS"/>
              </a:rPr>
              <a:t> </a:t>
            </a:r>
            <a:r>
              <a:rPr sz="1500" b="1" spc="120" dirty="0">
                <a:latin typeface="Trebuchet MS"/>
                <a:cs typeface="Trebuchet MS"/>
              </a:rPr>
              <a:t>не</a:t>
            </a:r>
            <a:r>
              <a:rPr sz="1500" b="1" spc="-5" dirty="0">
                <a:latin typeface="Trebuchet MS"/>
                <a:cs typeface="Trebuchet MS"/>
              </a:rPr>
              <a:t> </a:t>
            </a:r>
            <a:r>
              <a:rPr sz="1500" b="1" spc="45" dirty="0">
                <a:latin typeface="Trebuchet MS"/>
                <a:cs typeface="Trebuchet MS"/>
              </a:rPr>
              <a:t>знаю».</a:t>
            </a:r>
            <a:endParaRPr sz="15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500" spc="-40" dirty="0">
                <a:latin typeface="Verdana"/>
                <a:cs typeface="Verdana"/>
              </a:rPr>
              <a:t>Это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также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важная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информация.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Учитель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может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увидеть, </a:t>
            </a:r>
            <a:r>
              <a:rPr sz="1500" spc="-40" dirty="0">
                <a:latin typeface="Verdana"/>
                <a:cs typeface="Verdana"/>
              </a:rPr>
              <a:t>что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ученики еще не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усвоили материал или </a:t>
            </a:r>
            <a:r>
              <a:rPr sz="1500" spc="-10" dirty="0">
                <a:latin typeface="Verdana"/>
                <a:cs typeface="Verdana"/>
              </a:rPr>
              <a:t>необходимо начать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в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классе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дискуссию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по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этой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теме.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3907" y="2890741"/>
            <a:ext cx="20669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 marR="5080" indent="-284480">
              <a:lnSpc>
                <a:spcPct val="100000"/>
              </a:lnSpc>
              <a:spcBef>
                <a:spcPts val="100"/>
              </a:spcBef>
            </a:pPr>
            <a:r>
              <a:rPr sz="1400" u="heavy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Принципы</a:t>
            </a:r>
            <a:r>
              <a:rPr sz="1400" u="heavy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задавания</a:t>
            </a:r>
            <a:r>
              <a:rPr sz="1400" u="none" spc="-1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вопросов</a:t>
            </a:r>
            <a:r>
              <a:rPr sz="1400" u="heavy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на</a:t>
            </a:r>
            <a:r>
              <a:rPr sz="1400"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уроке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4299" y="1522030"/>
            <a:ext cx="341630" cy="397087"/>
          </a:xfrm>
          <a:custGeom>
            <a:avLst/>
            <a:gdLst/>
            <a:ahLst/>
            <a:cxnLst/>
            <a:rect l="l" t="t" r="r" b="b"/>
            <a:pathLst>
              <a:path w="341630" h="297815">
                <a:moveTo>
                  <a:pt x="170549" y="297299"/>
                </a:moveTo>
                <a:lnTo>
                  <a:pt x="116642" y="289721"/>
                </a:lnTo>
                <a:lnTo>
                  <a:pt x="69825" y="268618"/>
                </a:lnTo>
                <a:lnTo>
                  <a:pt x="32906" y="236440"/>
                </a:lnTo>
                <a:lnTo>
                  <a:pt x="8694" y="195634"/>
                </a:lnTo>
                <a:lnTo>
                  <a:pt x="0" y="148649"/>
                </a:lnTo>
                <a:lnTo>
                  <a:pt x="8694" y="101664"/>
                </a:lnTo>
                <a:lnTo>
                  <a:pt x="32906" y="60858"/>
                </a:lnTo>
                <a:lnTo>
                  <a:pt x="69825" y="28680"/>
                </a:lnTo>
                <a:lnTo>
                  <a:pt x="116642" y="7578"/>
                </a:lnTo>
                <a:lnTo>
                  <a:pt x="170549" y="0"/>
                </a:lnTo>
                <a:lnTo>
                  <a:pt x="224456" y="7578"/>
                </a:lnTo>
                <a:lnTo>
                  <a:pt x="271274" y="28680"/>
                </a:lnTo>
                <a:lnTo>
                  <a:pt x="308193" y="60858"/>
                </a:lnTo>
                <a:lnTo>
                  <a:pt x="332404" y="101664"/>
                </a:lnTo>
                <a:lnTo>
                  <a:pt x="341099" y="148649"/>
                </a:lnTo>
                <a:lnTo>
                  <a:pt x="332404" y="195634"/>
                </a:lnTo>
                <a:lnTo>
                  <a:pt x="308193" y="236440"/>
                </a:lnTo>
                <a:lnTo>
                  <a:pt x="271274" y="268618"/>
                </a:lnTo>
                <a:lnTo>
                  <a:pt x="224456" y="289721"/>
                </a:lnTo>
                <a:lnTo>
                  <a:pt x="170549" y="297299"/>
                </a:lnTo>
                <a:close/>
              </a:path>
            </a:pathLst>
          </a:custGeom>
          <a:solidFill>
            <a:srgbClr val="34B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299" y="2599995"/>
            <a:ext cx="341630" cy="397087"/>
          </a:xfrm>
          <a:custGeom>
            <a:avLst/>
            <a:gdLst/>
            <a:ahLst/>
            <a:cxnLst/>
            <a:rect l="l" t="t" r="r" b="b"/>
            <a:pathLst>
              <a:path w="341630" h="297814">
                <a:moveTo>
                  <a:pt x="170549" y="297299"/>
                </a:moveTo>
                <a:lnTo>
                  <a:pt x="116642" y="289721"/>
                </a:lnTo>
                <a:lnTo>
                  <a:pt x="69825" y="268618"/>
                </a:lnTo>
                <a:lnTo>
                  <a:pt x="32906" y="236440"/>
                </a:lnTo>
                <a:lnTo>
                  <a:pt x="8694" y="195634"/>
                </a:lnTo>
                <a:lnTo>
                  <a:pt x="0" y="148649"/>
                </a:lnTo>
                <a:lnTo>
                  <a:pt x="8694" y="101664"/>
                </a:lnTo>
                <a:lnTo>
                  <a:pt x="32906" y="60858"/>
                </a:lnTo>
                <a:lnTo>
                  <a:pt x="69825" y="28680"/>
                </a:lnTo>
                <a:lnTo>
                  <a:pt x="116642" y="7578"/>
                </a:lnTo>
                <a:lnTo>
                  <a:pt x="170549" y="0"/>
                </a:lnTo>
                <a:lnTo>
                  <a:pt x="224456" y="7578"/>
                </a:lnTo>
                <a:lnTo>
                  <a:pt x="271274" y="28680"/>
                </a:lnTo>
                <a:lnTo>
                  <a:pt x="308193" y="60858"/>
                </a:lnTo>
                <a:lnTo>
                  <a:pt x="332404" y="101664"/>
                </a:lnTo>
                <a:lnTo>
                  <a:pt x="341099" y="148649"/>
                </a:lnTo>
                <a:lnTo>
                  <a:pt x="332404" y="195634"/>
                </a:lnTo>
                <a:lnTo>
                  <a:pt x="308193" y="236440"/>
                </a:lnTo>
                <a:lnTo>
                  <a:pt x="271274" y="268618"/>
                </a:lnTo>
                <a:lnTo>
                  <a:pt x="224456" y="289721"/>
                </a:lnTo>
                <a:lnTo>
                  <a:pt x="170549" y="297299"/>
                </a:lnTo>
                <a:close/>
              </a:path>
            </a:pathLst>
          </a:custGeom>
          <a:solidFill>
            <a:srgbClr val="34B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0675" y="1516308"/>
            <a:ext cx="4606925" cy="130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1310" algn="l"/>
              </a:tabLst>
            </a:pPr>
            <a:r>
              <a:rPr sz="1500" spc="-785" dirty="0">
                <a:latin typeface="Verdana"/>
                <a:cs typeface="Verdana"/>
              </a:rPr>
              <a:t>1</a:t>
            </a:r>
            <a:r>
              <a:rPr sz="2100" b="1" spc="-862" baseline="-3968" dirty="0">
                <a:solidFill>
                  <a:srgbClr val="002B44"/>
                </a:solidFill>
                <a:latin typeface="Trebuchet MS"/>
                <a:cs typeface="Trebuchet MS"/>
              </a:rPr>
              <a:t>1</a:t>
            </a:r>
            <a:r>
              <a:rPr sz="1500" spc="-195" dirty="0">
                <a:latin typeface="Verdana"/>
                <a:cs typeface="Verdana"/>
              </a:rPr>
              <a:t>.</a:t>
            </a:r>
            <a:r>
              <a:rPr sz="1500" dirty="0">
                <a:latin typeface="Verdana"/>
                <a:cs typeface="Verdana"/>
              </a:rPr>
              <a:t>	Желательно</a:t>
            </a:r>
            <a:r>
              <a:rPr sz="1500" spc="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по</a:t>
            </a:r>
            <a:r>
              <a:rPr sz="1500" spc="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возможности</a:t>
            </a:r>
            <a:r>
              <a:rPr sz="1500" spc="2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отказываться </a:t>
            </a:r>
            <a:r>
              <a:rPr sz="1500" spc="-25" dirty="0">
                <a:latin typeface="Verdana"/>
                <a:cs typeface="Verdana"/>
              </a:rPr>
              <a:t>от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постановки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вопросов,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ответы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на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которые </a:t>
            </a:r>
            <a:r>
              <a:rPr sz="1500" spc="-20" dirty="0">
                <a:latin typeface="Verdana"/>
                <a:cs typeface="Verdana"/>
              </a:rPr>
              <a:t>учитель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знает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сам.</a:t>
            </a:r>
            <a:endParaRPr sz="1500" dirty="0">
              <a:latin typeface="Verdana"/>
              <a:cs typeface="Verdana"/>
            </a:endParaRPr>
          </a:p>
          <a:p>
            <a:pPr marL="12700" marR="260985">
              <a:lnSpc>
                <a:spcPct val="100000"/>
              </a:lnSpc>
              <a:spcBef>
                <a:spcPts val="1080"/>
              </a:spcBef>
              <a:tabLst>
                <a:tab pos="320040" algn="l"/>
              </a:tabLst>
            </a:pPr>
            <a:r>
              <a:rPr sz="1500" spc="-770" dirty="0">
                <a:latin typeface="Verdana"/>
                <a:cs typeface="Verdana"/>
              </a:rPr>
              <a:t>2</a:t>
            </a:r>
            <a:r>
              <a:rPr sz="1400" b="1" spc="-45" dirty="0">
                <a:solidFill>
                  <a:srgbClr val="002B44"/>
                </a:solidFill>
                <a:latin typeface="Trebuchet MS"/>
                <a:cs typeface="Trebuchet MS"/>
              </a:rPr>
              <a:t>2</a:t>
            </a:r>
            <a:r>
              <a:rPr sz="1400" b="1" dirty="0">
                <a:solidFill>
                  <a:srgbClr val="002B44"/>
                </a:solidFill>
                <a:latin typeface="Trebuchet MS"/>
                <a:cs typeface="Trebuchet MS"/>
              </a:rPr>
              <a:t>	</a:t>
            </a:r>
            <a:r>
              <a:rPr sz="1500" dirty="0">
                <a:latin typeface="Verdana"/>
                <a:cs typeface="Verdana"/>
              </a:rPr>
              <a:t>Нужно существенно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увеличивать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45" dirty="0">
                <a:latin typeface="Verdana"/>
                <a:cs typeface="Verdana"/>
              </a:rPr>
              <a:t>время </a:t>
            </a:r>
            <a:r>
              <a:rPr sz="1500" dirty="0">
                <a:latin typeface="Verdana"/>
                <a:cs typeface="Verdana"/>
              </a:rPr>
              <a:t>ожидания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ответов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от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учеников.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4299" y="3345527"/>
            <a:ext cx="341630" cy="397087"/>
          </a:xfrm>
          <a:custGeom>
            <a:avLst/>
            <a:gdLst/>
            <a:ahLst/>
            <a:cxnLst/>
            <a:rect l="l" t="t" r="r" b="b"/>
            <a:pathLst>
              <a:path w="341630" h="297814">
                <a:moveTo>
                  <a:pt x="170549" y="297299"/>
                </a:moveTo>
                <a:lnTo>
                  <a:pt x="116642" y="289721"/>
                </a:lnTo>
                <a:lnTo>
                  <a:pt x="69825" y="268619"/>
                </a:lnTo>
                <a:lnTo>
                  <a:pt x="32906" y="236441"/>
                </a:lnTo>
                <a:lnTo>
                  <a:pt x="8694" y="195635"/>
                </a:lnTo>
                <a:lnTo>
                  <a:pt x="0" y="148649"/>
                </a:lnTo>
                <a:lnTo>
                  <a:pt x="8694" y="101663"/>
                </a:lnTo>
                <a:lnTo>
                  <a:pt x="32906" y="60857"/>
                </a:lnTo>
                <a:lnTo>
                  <a:pt x="69825" y="28679"/>
                </a:lnTo>
                <a:lnTo>
                  <a:pt x="116642" y="7577"/>
                </a:lnTo>
                <a:lnTo>
                  <a:pt x="170549" y="0"/>
                </a:lnTo>
                <a:lnTo>
                  <a:pt x="224456" y="7577"/>
                </a:lnTo>
                <a:lnTo>
                  <a:pt x="271274" y="28679"/>
                </a:lnTo>
                <a:lnTo>
                  <a:pt x="308193" y="60857"/>
                </a:lnTo>
                <a:lnTo>
                  <a:pt x="332404" y="101663"/>
                </a:lnTo>
                <a:lnTo>
                  <a:pt x="341099" y="148649"/>
                </a:lnTo>
                <a:lnTo>
                  <a:pt x="332404" y="195635"/>
                </a:lnTo>
                <a:lnTo>
                  <a:pt x="308193" y="236441"/>
                </a:lnTo>
                <a:lnTo>
                  <a:pt x="271274" y="268619"/>
                </a:lnTo>
                <a:lnTo>
                  <a:pt x="224456" y="289721"/>
                </a:lnTo>
                <a:lnTo>
                  <a:pt x="170549" y="297299"/>
                </a:lnTo>
                <a:close/>
              </a:path>
            </a:pathLst>
          </a:custGeom>
          <a:solidFill>
            <a:srgbClr val="34B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5275" y="3358139"/>
            <a:ext cx="2038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50" spc="-1162" baseline="-11111" dirty="0">
                <a:latin typeface="Verdana"/>
                <a:cs typeface="Verdana"/>
              </a:rPr>
              <a:t>3</a:t>
            </a:r>
            <a:r>
              <a:rPr sz="1400" b="1" spc="-55" dirty="0">
                <a:solidFill>
                  <a:srgbClr val="002B44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4299" y="4470858"/>
            <a:ext cx="341630" cy="397087"/>
          </a:xfrm>
          <a:custGeom>
            <a:avLst/>
            <a:gdLst/>
            <a:ahLst/>
            <a:cxnLst/>
            <a:rect l="l" t="t" r="r" b="b"/>
            <a:pathLst>
              <a:path w="341630" h="297814">
                <a:moveTo>
                  <a:pt x="170549" y="297299"/>
                </a:moveTo>
                <a:lnTo>
                  <a:pt x="116642" y="289721"/>
                </a:lnTo>
                <a:lnTo>
                  <a:pt x="69825" y="268619"/>
                </a:lnTo>
                <a:lnTo>
                  <a:pt x="32906" y="236441"/>
                </a:lnTo>
                <a:lnTo>
                  <a:pt x="8694" y="195635"/>
                </a:lnTo>
                <a:lnTo>
                  <a:pt x="0" y="148649"/>
                </a:lnTo>
                <a:lnTo>
                  <a:pt x="8694" y="101663"/>
                </a:lnTo>
                <a:lnTo>
                  <a:pt x="32906" y="60857"/>
                </a:lnTo>
                <a:lnTo>
                  <a:pt x="69825" y="28679"/>
                </a:lnTo>
                <a:lnTo>
                  <a:pt x="116642" y="7577"/>
                </a:lnTo>
                <a:lnTo>
                  <a:pt x="170549" y="0"/>
                </a:lnTo>
                <a:lnTo>
                  <a:pt x="224456" y="7577"/>
                </a:lnTo>
                <a:lnTo>
                  <a:pt x="271274" y="28679"/>
                </a:lnTo>
                <a:lnTo>
                  <a:pt x="308193" y="60857"/>
                </a:lnTo>
                <a:lnTo>
                  <a:pt x="332404" y="101663"/>
                </a:lnTo>
                <a:lnTo>
                  <a:pt x="341099" y="148649"/>
                </a:lnTo>
                <a:lnTo>
                  <a:pt x="332404" y="195635"/>
                </a:lnTo>
                <a:lnTo>
                  <a:pt x="308193" y="236441"/>
                </a:lnTo>
                <a:lnTo>
                  <a:pt x="271274" y="268619"/>
                </a:lnTo>
                <a:lnTo>
                  <a:pt x="224456" y="289721"/>
                </a:lnTo>
                <a:lnTo>
                  <a:pt x="170549" y="297299"/>
                </a:lnTo>
                <a:close/>
              </a:path>
            </a:pathLst>
          </a:custGeom>
          <a:solidFill>
            <a:srgbClr val="34B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0675" y="4483471"/>
            <a:ext cx="1657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1117" baseline="-3703" dirty="0">
                <a:latin typeface="Verdana"/>
                <a:cs typeface="Verdana"/>
              </a:rPr>
              <a:t>4</a:t>
            </a:r>
            <a:r>
              <a:rPr sz="1400" b="1" spc="10" dirty="0">
                <a:solidFill>
                  <a:srgbClr val="002B44"/>
                </a:solidFill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1"/>
            <a:ext cx="9144000" cy="397087"/>
            <a:chOff x="0" y="0"/>
            <a:chExt cx="9144000" cy="297815"/>
          </a:xfrm>
        </p:grpSpPr>
        <p:sp>
          <p:nvSpPr>
            <p:cNvPr id="17" name="object 17"/>
            <p:cNvSpPr/>
            <p:nvPr/>
          </p:nvSpPr>
          <p:spPr>
            <a:xfrm>
              <a:off x="0" y="0"/>
              <a:ext cx="9144000" cy="297815"/>
            </a:xfrm>
            <a:custGeom>
              <a:avLst/>
              <a:gdLst/>
              <a:ahLst/>
              <a:cxnLst/>
              <a:rect l="l" t="t" r="r" b="b"/>
              <a:pathLst>
                <a:path w="9144000" h="297815">
                  <a:moveTo>
                    <a:pt x="0" y="0"/>
                  </a:moveTo>
                  <a:lnTo>
                    <a:pt x="9143981" y="0"/>
                  </a:lnTo>
                  <a:lnTo>
                    <a:pt x="9143981" y="297324"/>
                  </a:lnTo>
                  <a:lnTo>
                    <a:pt x="0" y="297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B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2184" y="24645"/>
              <a:ext cx="1101647" cy="176943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4388" y="4255625"/>
            <a:ext cx="2668069" cy="26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0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13627" y="692696"/>
            <a:ext cx="4464496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ндивидуальные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достижения каждого учащегос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37353" y="2348880"/>
            <a:ext cx="3813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a typeface="Calibri"/>
              </a:rPr>
              <a:t>ФОРМИРУЮЩЕЕ(ВНУТРЕННЕЕ)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a typeface="Calibri"/>
              </a:rPr>
              <a:t>ОЦЕНИВАНИЕ</a:t>
            </a:r>
            <a:r>
              <a:rPr lang="ru-RU" sz="3200" dirty="0">
                <a:ea typeface="Calibri"/>
              </a:rPr>
              <a:t> 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74057" y="2533545"/>
            <a:ext cx="2016224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ценка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достижений учителем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5770" y="2533545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a typeface="Calibri"/>
              </a:rPr>
              <a:t>доступ ученика к оцениванию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348554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a typeface="Calibri"/>
              </a:rPr>
              <a:t>описательная система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90760" y="617565"/>
            <a:ext cx="3813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a typeface="Times New Roman"/>
              </a:rPr>
              <a:t>планирование дальнейшей </a:t>
            </a:r>
          </a:p>
          <a:p>
            <a:pPr algn="ctr"/>
            <a:r>
              <a:rPr lang="ru-RU" sz="2400" b="1" dirty="0">
                <a:ea typeface="Times New Roman"/>
              </a:rPr>
              <a:t>деятельности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44198" y="4350439"/>
            <a:ext cx="3279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a typeface="Times New Roman"/>
              </a:rPr>
              <a:t>выявление пробелов в знаниях</a:t>
            </a:r>
            <a:endParaRPr lang="ru-RU" sz="24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97604" y="2949044"/>
            <a:ext cx="2469944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07703" y="1556792"/>
            <a:ext cx="2736305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1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3" y="476672"/>
            <a:ext cx="7992889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КРИТЕРИАЛЬНОЕ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ОЦЕНИВАНИЕ ЭССЕ В ЕГЭ ПО ОБЩЕСТВОЗНАНИЮ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2929" y="1484784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TimesNewRoman,Bold"/>
              </a:rPr>
              <a:t>Критерии оценивания ответа                 </a:t>
            </a:r>
            <a:r>
              <a:rPr lang="ru-RU" sz="2400" b="1" dirty="0">
                <a:solidFill>
                  <a:prstClr val="black"/>
                </a:solidFill>
                <a:latin typeface="TimesNewRoman,Bold"/>
              </a:rPr>
              <a:t>Баллы</a:t>
            </a:r>
            <a:endParaRPr lang="ru-RU" sz="2400" b="1" dirty="0">
              <a:latin typeface="TimesNewRoman,Bold"/>
            </a:endParaRPr>
          </a:p>
          <a:p>
            <a:r>
              <a:rPr lang="ru-RU" sz="2400" b="1" dirty="0">
                <a:latin typeface="TimesNewRoman,Bold"/>
              </a:rPr>
              <a:t>на задание 29       </a:t>
            </a:r>
          </a:p>
          <a:p>
            <a:r>
              <a:rPr lang="ru-RU" sz="2400" b="1" dirty="0">
                <a:latin typeface="TimesNewRoman,Bold"/>
              </a:rPr>
              <a:t>                   </a:t>
            </a:r>
          </a:p>
          <a:p>
            <a:r>
              <a:rPr lang="ru-RU" sz="2400" b="1" dirty="0">
                <a:latin typeface="TimesNewRoman,Bold"/>
              </a:rPr>
              <a:t>Раскрытие смысла высказывания                1</a:t>
            </a:r>
          </a:p>
          <a:p>
            <a:endParaRPr lang="ru-RU" sz="2400" b="1" dirty="0">
              <a:latin typeface="TimesNewRoman,Bold"/>
            </a:endParaRPr>
          </a:p>
          <a:p>
            <a:r>
              <a:rPr lang="ru-RU" sz="2400" b="1" dirty="0">
                <a:latin typeface="TimesNewRoman,Bold"/>
              </a:rPr>
              <a:t>Теоретическое содержание </a:t>
            </a:r>
          </a:p>
          <a:p>
            <a:r>
              <a:rPr lang="ru-RU" sz="2400" b="1" dirty="0">
                <a:latin typeface="TimesNewRoman,Bold"/>
              </a:rPr>
              <a:t>мини-сочинения                                                 2</a:t>
            </a:r>
          </a:p>
          <a:p>
            <a:endParaRPr lang="ru-RU" sz="2400" b="1" dirty="0">
              <a:latin typeface="TimesNewRoman,Bold"/>
            </a:endParaRPr>
          </a:p>
          <a:p>
            <a:r>
              <a:rPr lang="ru-RU" sz="2400" b="1" dirty="0">
                <a:latin typeface="TimesNewRoman,Bold"/>
              </a:rPr>
              <a:t>Корректность использования понятий, теоретических положений, рассуждений </a:t>
            </a:r>
          </a:p>
          <a:p>
            <a:r>
              <a:rPr lang="ru-RU" sz="2400" b="1" dirty="0">
                <a:latin typeface="TimesNewRoman,Bold"/>
              </a:rPr>
              <a:t>и выводов                                                           1</a:t>
            </a:r>
          </a:p>
          <a:p>
            <a:endParaRPr lang="ru-RU" sz="2400" b="1" dirty="0">
              <a:latin typeface="TimesNewRoman,Bold"/>
            </a:endParaRPr>
          </a:p>
          <a:p>
            <a:r>
              <a:rPr lang="ru-RU" sz="2400" b="1" dirty="0">
                <a:latin typeface="TimesNewRoman,Bold"/>
              </a:rPr>
              <a:t>Качество приводимых фактов и примеров  2</a:t>
            </a:r>
          </a:p>
          <a:p>
            <a:endParaRPr lang="ru-RU" sz="2400" b="1" dirty="0">
              <a:latin typeface="TimesNewRoman,Bold"/>
            </a:endParaRP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593997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надо сделать, чтобы перейти к новой системе оценивания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Group 65"/>
          <p:cNvGraphicFramePr>
            <a:graphicFrameLocks/>
          </p:cNvGraphicFramePr>
          <p:nvPr/>
        </p:nvGraphicFramePr>
        <p:xfrm>
          <a:off x="1028700" y="1501775"/>
          <a:ext cx="6949876" cy="5031219"/>
        </p:xfrm>
        <a:graphic>
          <a:graphicData uri="http://schemas.openxmlformats.org/drawingml/2006/table">
            <a:tbl>
              <a:tblPr/>
              <a:tblGrid>
                <a:gridCol w="3119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7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Традиционных письменных работ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Творческим исследовательским тестам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Неявных критериев оценивания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Чётким и прозрачным критериям оценивания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Оценивания учителем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Оцениванию при участии учащихся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Сотрудничество, сотворчество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Оценки результата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Оцениванию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Оценивания знаний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Оцениванию понимания,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интерпритации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анализа и синтеза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Значимости и важности оценки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Значимости 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Итогового суммарного оценивания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Развивающему оцениванию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56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620688"/>
            <a:ext cx="756084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ЖУРНАЛ НАБЛЮДЕНИЙ,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 КЛАСС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(ФРАГМЕНТ)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2474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/>
          </a:p>
          <a:p>
            <a:endParaRPr lang="ru-RU" sz="2400" i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630286"/>
              </p:ext>
            </p:extLst>
          </p:nvPr>
        </p:nvGraphicFramePr>
        <p:xfrm>
          <a:off x="1243198" y="1772816"/>
          <a:ext cx="7305675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9249915" imgH="5373254" progId="Word.Document.12">
                  <p:embed/>
                </p:oleObj>
              </mc:Choice>
              <mc:Fallback>
                <p:oleObj name="Документ" r:id="rId2" imgW="9249915" imgH="5373254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198" y="1772816"/>
                        <a:ext cx="7305675" cy="4238625"/>
                      </a:xfrm>
                      <a:prstGeom prst="rect">
                        <a:avLst/>
                      </a:prstGeom>
                      <a:solidFill>
                        <a:srgbClr val="C3D69B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497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476672"/>
            <a:ext cx="741682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ea typeface="Calibri"/>
              </a:rPr>
              <a:t>КРИТЕРИАЛЬНЫЕ ТАБЛИЦЫ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11256"/>
              </p:ext>
            </p:extLst>
          </p:nvPr>
        </p:nvGraphicFramePr>
        <p:xfrm>
          <a:off x="1350590" y="1142984"/>
          <a:ext cx="7181850" cy="4879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11415984" imgH="4739349" progId="Word.Document.12">
                  <p:embed/>
                </p:oleObj>
              </mc:Choice>
              <mc:Fallback>
                <p:oleObj name="Документ" r:id="rId2" imgW="11415984" imgH="4739349" progId="Word.Document.12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590" y="1142984"/>
                        <a:ext cx="7181850" cy="4879098"/>
                      </a:xfrm>
                      <a:prstGeom prst="rect">
                        <a:avLst/>
                      </a:prstGeom>
                      <a:solidFill>
                        <a:srgbClr val="C3D69B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261432"/>
              </p:ext>
            </p:extLst>
          </p:nvPr>
        </p:nvGraphicFramePr>
        <p:xfrm>
          <a:off x="1379165" y="1142984"/>
          <a:ext cx="7153275" cy="5244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4" imgW="6014719" imgH="3942911" progId="Word.Document.12">
                  <p:embed/>
                </p:oleObj>
              </mc:Choice>
              <mc:Fallback>
                <p:oleObj name="Документ" r:id="rId4" imgW="6014719" imgH="3942911" progId="Word.Document.12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165" y="1142984"/>
                        <a:ext cx="7153275" cy="5244124"/>
                      </a:xfrm>
                      <a:prstGeom prst="rect">
                        <a:avLst/>
                      </a:prstGeom>
                      <a:solidFill>
                        <a:srgbClr val="C3D69B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6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476672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ПИСЬМЕННЫЕ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КОММЕНТАРИИ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" b="3992"/>
          <a:stretch/>
        </p:blipFill>
        <p:spPr bwMode="auto">
          <a:xfrm>
            <a:off x="1115616" y="1350060"/>
            <a:ext cx="3878580" cy="52472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608" y="98072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ТРАДИЦИОННОЕ ОЦЕНИВАНИЕ      </a:t>
            </a:r>
            <a:r>
              <a:rPr lang="ru-RU" b="1" i="1" dirty="0"/>
              <a:t>ФОРМИРУЮЩЕЕ</a:t>
            </a:r>
            <a:r>
              <a:rPr lang="ru-RU" i="1" dirty="0"/>
              <a:t> </a:t>
            </a:r>
            <a:r>
              <a:rPr lang="ru-RU" b="1" i="1" dirty="0"/>
              <a:t>ОЦЕНИВАНИЕ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"/>
          <a:stretch/>
        </p:blipFill>
        <p:spPr bwMode="auto">
          <a:xfrm>
            <a:off x="4994196" y="1350060"/>
            <a:ext cx="3826276" cy="52472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762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76672"/>
            <a:ext cx="8496944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ФОРМИРУЮЩЕГО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ОЦЕНИВАНИЯ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32656"/>
            <a:ext cx="7272808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endParaRPr lang="ru-RU" i="1" dirty="0">
              <a:solidFill>
                <a:sysClr val="windowText" lastClr="000000"/>
              </a:solidFill>
              <a:latin typeface="Georgia"/>
            </a:endParaRP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endParaRPr lang="ru-RU" i="1" dirty="0">
              <a:solidFill>
                <a:sysClr val="windowText" lastClr="000000"/>
              </a:solidFill>
              <a:latin typeface="Georgia"/>
            </a:endParaRP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endParaRPr lang="ru-RU" i="1" dirty="0">
              <a:solidFill>
                <a:sysClr val="windowText" lastClr="000000"/>
              </a:solidFill>
              <a:latin typeface="Georgia"/>
            </a:endParaRP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endParaRPr lang="ru-RU" i="1" dirty="0">
              <a:solidFill>
                <a:sysClr val="windowText" lastClr="000000"/>
              </a:solidFill>
              <a:latin typeface="Georg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7604" y="2420888"/>
            <a:ext cx="7560840" cy="337015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i="1" dirty="0">
                <a:solidFill>
                  <a:sysClr val="windowText" lastClr="000000"/>
                </a:solidFill>
              </a:rPr>
              <a:t>Позволит </a:t>
            </a:r>
            <a:r>
              <a:rPr lang="ru-RU" b="1" i="1" dirty="0">
                <a:solidFill>
                  <a:sysClr val="windowText" lastClr="000000"/>
                </a:solidFill>
              </a:rPr>
              <a:t>учителям:</a:t>
            </a:r>
            <a:endParaRPr lang="ru-RU" b="1" dirty="0">
              <a:solidFill>
                <a:sysClr val="windowText" lastClr="000000"/>
              </a:solidFill>
            </a:endParaRP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dirty="0">
                <a:solidFill>
                  <a:sysClr val="windowText" lastClr="000000"/>
                </a:solidFill>
              </a:rPr>
              <a:t>1.Разработать критерии, способствующие получению качественных результатов;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dirty="0">
                <a:solidFill>
                  <a:sysClr val="windowText" lastClr="000000"/>
                </a:solidFill>
              </a:rPr>
              <a:t>2.Иметь оперативную информацию для анализа и планирования своей деятельности;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dirty="0">
                <a:solidFill>
                  <a:sysClr val="windowText" lastClr="000000"/>
                </a:solidFill>
              </a:rPr>
              <a:t>3.Улучшить качество преподавания и обучения;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dirty="0">
                <a:solidFill>
                  <a:sysClr val="windowText" lastClr="000000"/>
                </a:solidFill>
              </a:rPr>
              <a:t>4.Выстраивать индивидуальную траекторию обучения каждого ученика с учетом его индивидуальных способностей и особенностей;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dirty="0">
                <a:solidFill>
                  <a:sysClr val="windowText" lastClr="000000"/>
                </a:solidFill>
              </a:rPr>
              <a:t>5.Использовать разнообразные подходы и инструменты оценивания;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dirty="0">
                <a:solidFill>
                  <a:sysClr val="windowText" lastClr="000000"/>
                </a:solidFill>
              </a:rPr>
              <a:t>6.Вносить предложения по совершенствованию содержания учебной программы.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542851"/>
            <a:ext cx="7604348" cy="246221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b="1" i="1" dirty="0">
                <a:solidFill>
                  <a:sysClr val="windowText" lastClr="000000"/>
                </a:solidFill>
              </a:rPr>
              <a:t>Учащимся:</a:t>
            </a:r>
            <a:r>
              <a:rPr lang="ru-RU" i="1" dirty="0">
                <a:solidFill>
                  <a:sysClr val="windowText" lastClr="000000"/>
                </a:solidFill>
              </a:rPr>
              <a:t> </a:t>
            </a:r>
            <a:endParaRPr lang="ru-RU" dirty="0">
              <a:solidFill>
                <a:sysClr val="windowText" lastClr="000000"/>
              </a:solidFill>
            </a:endParaRP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dirty="0">
                <a:solidFill>
                  <a:sysClr val="windowText" lastClr="000000"/>
                </a:solidFill>
              </a:rPr>
              <a:t>1. использовать многообразие стилей обучения, типов мыслительной деятельности и способностей для выражения своего понимания;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dirty="0">
                <a:solidFill>
                  <a:sysClr val="windowText" lastClr="000000"/>
                </a:solidFill>
              </a:rPr>
              <a:t>2. знать и понимать критерии оценивания для прогнозирования собственного результата обучения и осознания успеха;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dirty="0">
                <a:solidFill>
                  <a:sysClr val="windowText" lastClr="000000"/>
                </a:solidFill>
              </a:rPr>
              <a:t>3. участвовать в рефлексии, оценивая себя и своих сверстников;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dirty="0">
                <a:solidFill>
                  <a:sysClr val="windowText" lastClr="000000"/>
                </a:solidFill>
              </a:rPr>
              <a:t>4. использовать знания для решения реальных задач, выражать разные точки зрения, критически мыслить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00100" y="4005064"/>
            <a:ext cx="7604348" cy="2569472"/>
          </a:xfrm>
          <a:prstGeom prst="rect">
            <a:avLst/>
          </a:prstGeom>
          <a:solidFill>
            <a:srgbClr val="990033"/>
          </a:solidFill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None/>
              <a:tabLst/>
              <a:defRPr/>
            </a:pPr>
            <a:r>
              <a:rPr kumimoji="0" lang="ru-RU" sz="29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Родителям: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1. получать объективные доказательства уровня </a:t>
            </a:r>
            <a:r>
              <a:rPr kumimoji="0" lang="ru-RU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обученности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своего ребенка;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2. отслеживать прогресс в обучении ребенка;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3. обеспечивать ребенку поддержку в процессе обучения; 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4. устанавливать обратную связь с учителями и администрацией школы;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5. быть уверенными и спокойными за комфортность ребенка в классе и школе.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7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8315" y="804173"/>
            <a:ext cx="58571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1345" marR="5080" indent="-589280">
              <a:lnSpc>
                <a:spcPct val="100000"/>
              </a:lnSpc>
              <a:spcBef>
                <a:spcPts val="100"/>
              </a:spcBef>
            </a:pPr>
            <a:r>
              <a:rPr sz="2400" spc="-280" dirty="0"/>
              <a:t>10</a:t>
            </a:r>
            <a:r>
              <a:rPr sz="2400" spc="-170" dirty="0"/>
              <a:t> </a:t>
            </a:r>
            <a:r>
              <a:rPr sz="2400" dirty="0"/>
              <a:t>типичных</a:t>
            </a:r>
            <a:r>
              <a:rPr sz="2400" spc="-165" dirty="0"/>
              <a:t> </a:t>
            </a:r>
            <a:r>
              <a:rPr sz="2400" spc="55" dirty="0"/>
              <a:t>ошибок</a:t>
            </a:r>
            <a:r>
              <a:rPr sz="2400" spc="-165" dirty="0"/>
              <a:t> </a:t>
            </a:r>
            <a:r>
              <a:rPr sz="2400" spc="95" dirty="0"/>
              <a:t>при</a:t>
            </a:r>
            <a:r>
              <a:rPr sz="2400" spc="-165" dirty="0"/>
              <a:t> </a:t>
            </a:r>
            <a:r>
              <a:rPr sz="2400" spc="55" dirty="0"/>
              <a:t>внедрении </a:t>
            </a:r>
            <a:r>
              <a:rPr sz="2400" dirty="0"/>
              <a:t>формирующего</a:t>
            </a:r>
            <a:r>
              <a:rPr sz="2400" spc="280" dirty="0"/>
              <a:t> </a:t>
            </a:r>
            <a:r>
              <a:rPr sz="2400" spc="40" dirty="0"/>
              <a:t>оценивания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1987" y="2299396"/>
            <a:ext cx="2192655" cy="1568873"/>
            <a:chOff x="321986" y="1724546"/>
            <a:chExt cx="2192655" cy="1176655"/>
          </a:xfrm>
        </p:grpSpPr>
        <p:sp>
          <p:nvSpPr>
            <p:cNvPr id="4" name="object 4"/>
            <p:cNvSpPr/>
            <p:nvPr/>
          </p:nvSpPr>
          <p:spPr>
            <a:xfrm>
              <a:off x="326749" y="1729308"/>
              <a:ext cx="2183130" cy="1167130"/>
            </a:xfrm>
            <a:custGeom>
              <a:avLst/>
              <a:gdLst/>
              <a:ahLst/>
              <a:cxnLst/>
              <a:rect l="l" t="t" r="r" b="b"/>
              <a:pathLst>
                <a:path w="2183130" h="1167130">
                  <a:moveTo>
                    <a:pt x="1988290" y="1167010"/>
                  </a:moveTo>
                  <a:lnTo>
                    <a:pt x="194504" y="1167010"/>
                  </a:lnTo>
                  <a:lnTo>
                    <a:pt x="149906" y="1161872"/>
                  </a:lnTo>
                  <a:lnTo>
                    <a:pt x="108966" y="1147237"/>
                  </a:lnTo>
                  <a:lnTo>
                    <a:pt x="72851" y="1124272"/>
                  </a:lnTo>
                  <a:lnTo>
                    <a:pt x="42730" y="1094147"/>
                  </a:lnTo>
                  <a:lnTo>
                    <a:pt x="19769" y="1058028"/>
                  </a:lnTo>
                  <a:lnTo>
                    <a:pt x="5136" y="1017085"/>
                  </a:lnTo>
                  <a:lnTo>
                    <a:pt x="0" y="972485"/>
                  </a:lnTo>
                  <a:lnTo>
                    <a:pt x="0" y="194504"/>
                  </a:lnTo>
                  <a:lnTo>
                    <a:pt x="5136" y="149906"/>
                  </a:lnTo>
                  <a:lnTo>
                    <a:pt x="19769" y="108966"/>
                  </a:lnTo>
                  <a:lnTo>
                    <a:pt x="42730" y="72851"/>
                  </a:lnTo>
                  <a:lnTo>
                    <a:pt x="72851" y="42730"/>
                  </a:lnTo>
                  <a:lnTo>
                    <a:pt x="108966" y="19769"/>
                  </a:lnTo>
                  <a:lnTo>
                    <a:pt x="149906" y="5136"/>
                  </a:lnTo>
                  <a:lnTo>
                    <a:pt x="194504" y="0"/>
                  </a:lnTo>
                  <a:lnTo>
                    <a:pt x="1988290" y="0"/>
                  </a:lnTo>
                  <a:lnTo>
                    <a:pt x="2026414" y="3771"/>
                  </a:lnTo>
                  <a:lnTo>
                    <a:pt x="2096202" y="32679"/>
                  </a:lnTo>
                  <a:lnTo>
                    <a:pt x="2125825" y="56969"/>
                  </a:lnTo>
                  <a:lnTo>
                    <a:pt x="2150116" y="86593"/>
                  </a:lnTo>
                  <a:lnTo>
                    <a:pt x="2179023" y="156380"/>
                  </a:lnTo>
                  <a:lnTo>
                    <a:pt x="2182795" y="194504"/>
                  </a:lnTo>
                  <a:lnTo>
                    <a:pt x="2182795" y="972485"/>
                  </a:lnTo>
                  <a:lnTo>
                    <a:pt x="2177658" y="1017085"/>
                  </a:lnTo>
                  <a:lnTo>
                    <a:pt x="2163025" y="1058028"/>
                  </a:lnTo>
                  <a:lnTo>
                    <a:pt x="2140065" y="1094147"/>
                  </a:lnTo>
                  <a:lnTo>
                    <a:pt x="2109943" y="1124272"/>
                  </a:lnTo>
                  <a:lnTo>
                    <a:pt x="2073829" y="1147237"/>
                  </a:lnTo>
                  <a:lnTo>
                    <a:pt x="2032889" y="1161872"/>
                  </a:lnTo>
                  <a:lnTo>
                    <a:pt x="1988290" y="1167010"/>
                  </a:lnTo>
                  <a:close/>
                </a:path>
              </a:pathLst>
            </a:custGeom>
            <a:solidFill>
              <a:srgbClr val="EB62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6749" y="1729308"/>
              <a:ext cx="2183130" cy="1167130"/>
            </a:xfrm>
            <a:custGeom>
              <a:avLst/>
              <a:gdLst/>
              <a:ahLst/>
              <a:cxnLst/>
              <a:rect l="l" t="t" r="r" b="b"/>
              <a:pathLst>
                <a:path w="2183130" h="1167130">
                  <a:moveTo>
                    <a:pt x="0" y="194504"/>
                  </a:moveTo>
                  <a:lnTo>
                    <a:pt x="5136" y="149906"/>
                  </a:lnTo>
                  <a:lnTo>
                    <a:pt x="19769" y="108966"/>
                  </a:lnTo>
                  <a:lnTo>
                    <a:pt x="42730" y="72851"/>
                  </a:lnTo>
                  <a:lnTo>
                    <a:pt x="72851" y="42730"/>
                  </a:lnTo>
                  <a:lnTo>
                    <a:pt x="108966" y="19769"/>
                  </a:lnTo>
                  <a:lnTo>
                    <a:pt x="149906" y="5136"/>
                  </a:lnTo>
                  <a:lnTo>
                    <a:pt x="194504" y="0"/>
                  </a:lnTo>
                  <a:lnTo>
                    <a:pt x="1988290" y="0"/>
                  </a:lnTo>
                  <a:lnTo>
                    <a:pt x="2026414" y="3771"/>
                  </a:lnTo>
                  <a:lnTo>
                    <a:pt x="2096202" y="32679"/>
                  </a:lnTo>
                  <a:lnTo>
                    <a:pt x="2125825" y="56969"/>
                  </a:lnTo>
                  <a:lnTo>
                    <a:pt x="2150116" y="86593"/>
                  </a:lnTo>
                  <a:lnTo>
                    <a:pt x="2179023" y="156380"/>
                  </a:lnTo>
                  <a:lnTo>
                    <a:pt x="2182795" y="194504"/>
                  </a:lnTo>
                  <a:lnTo>
                    <a:pt x="2182795" y="972485"/>
                  </a:lnTo>
                  <a:lnTo>
                    <a:pt x="2177658" y="1017085"/>
                  </a:lnTo>
                  <a:lnTo>
                    <a:pt x="2163025" y="1058028"/>
                  </a:lnTo>
                  <a:lnTo>
                    <a:pt x="2140065" y="1094147"/>
                  </a:lnTo>
                  <a:lnTo>
                    <a:pt x="2109943" y="1124272"/>
                  </a:lnTo>
                  <a:lnTo>
                    <a:pt x="2073829" y="1147237"/>
                  </a:lnTo>
                  <a:lnTo>
                    <a:pt x="2032889" y="1161872"/>
                  </a:lnTo>
                  <a:lnTo>
                    <a:pt x="1988290" y="1167010"/>
                  </a:lnTo>
                  <a:lnTo>
                    <a:pt x="194504" y="1167010"/>
                  </a:lnTo>
                  <a:lnTo>
                    <a:pt x="149906" y="1161872"/>
                  </a:lnTo>
                  <a:lnTo>
                    <a:pt x="108966" y="1147237"/>
                  </a:lnTo>
                  <a:lnTo>
                    <a:pt x="72851" y="1124272"/>
                  </a:lnTo>
                  <a:lnTo>
                    <a:pt x="42730" y="1094147"/>
                  </a:lnTo>
                  <a:lnTo>
                    <a:pt x="19769" y="1058028"/>
                  </a:lnTo>
                  <a:lnTo>
                    <a:pt x="5136" y="1017085"/>
                  </a:lnTo>
                  <a:lnTo>
                    <a:pt x="0" y="972485"/>
                  </a:lnTo>
                  <a:lnTo>
                    <a:pt x="0" y="194504"/>
                  </a:lnTo>
                  <a:close/>
                </a:path>
              </a:pathLst>
            </a:custGeom>
            <a:ln w="9524">
              <a:solidFill>
                <a:srgbClr val="4B1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2838" y="2397605"/>
            <a:ext cx="1891664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300" b="1" spc="325" dirty="0">
                <a:latin typeface="Trebuchet MS"/>
                <a:cs typeface="Trebuchet MS"/>
              </a:rPr>
              <a:t>№</a:t>
            </a:r>
            <a:r>
              <a:rPr sz="1300" b="1" spc="-5" dirty="0">
                <a:latin typeface="Trebuchet MS"/>
                <a:cs typeface="Trebuchet MS"/>
              </a:rPr>
              <a:t> </a:t>
            </a:r>
            <a:r>
              <a:rPr sz="1300" b="1" spc="-204" dirty="0">
                <a:latin typeface="Trebuchet MS"/>
                <a:cs typeface="Trebuchet MS"/>
              </a:rPr>
              <a:t>1:</a:t>
            </a:r>
            <a:r>
              <a:rPr sz="1300" b="1" spc="-3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Verdana"/>
                <a:cs typeface="Verdana"/>
              </a:rPr>
              <a:t>учитель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делает </a:t>
            </a:r>
            <a:r>
              <a:rPr sz="1300" dirty="0">
                <a:latin typeface="Verdana"/>
                <a:cs typeface="Verdana"/>
              </a:rPr>
              <a:t>более</a:t>
            </a:r>
            <a:r>
              <a:rPr sz="1300" spc="1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сильный </a:t>
            </a:r>
            <a:r>
              <a:rPr sz="1300" dirty="0">
                <a:latin typeface="Verdana"/>
                <a:cs typeface="Verdana"/>
              </a:rPr>
              <a:t>акцент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на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слабых </a:t>
            </a:r>
            <a:r>
              <a:rPr sz="1300" dirty="0">
                <a:latin typeface="Verdana"/>
                <a:cs typeface="Verdana"/>
              </a:rPr>
              <a:t>сторонах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и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недочетах ученика.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34431" y="2084146"/>
            <a:ext cx="3022600" cy="1568873"/>
            <a:chOff x="2734431" y="1563109"/>
            <a:chExt cx="3022600" cy="1176655"/>
          </a:xfrm>
        </p:grpSpPr>
        <p:sp>
          <p:nvSpPr>
            <p:cNvPr id="8" name="object 8"/>
            <p:cNvSpPr/>
            <p:nvPr/>
          </p:nvSpPr>
          <p:spPr>
            <a:xfrm>
              <a:off x="2739194" y="1567871"/>
              <a:ext cx="3013075" cy="1167130"/>
            </a:xfrm>
            <a:custGeom>
              <a:avLst/>
              <a:gdLst/>
              <a:ahLst/>
              <a:cxnLst/>
              <a:rect l="l" t="t" r="r" b="b"/>
              <a:pathLst>
                <a:path w="3013075" h="1167130">
                  <a:moveTo>
                    <a:pt x="2818094" y="1166997"/>
                  </a:moveTo>
                  <a:lnTo>
                    <a:pt x="194499" y="1166997"/>
                  </a:lnTo>
                  <a:lnTo>
                    <a:pt x="149900" y="1161861"/>
                  </a:lnTo>
                  <a:lnTo>
                    <a:pt x="108961" y="1147229"/>
                  </a:lnTo>
                  <a:lnTo>
                    <a:pt x="72847" y="1124270"/>
                  </a:lnTo>
                  <a:lnTo>
                    <a:pt x="42727" y="1094150"/>
                  </a:lnTo>
                  <a:lnTo>
                    <a:pt x="19768" y="1058036"/>
                  </a:lnTo>
                  <a:lnTo>
                    <a:pt x="5136" y="1017096"/>
                  </a:lnTo>
                  <a:lnTo>
                    <a:pt x="0" y="972498"/>
                  </a:lnTo>
                  <a:lnTo>
                    <a:pt x="0" y="194504"/>
                  </a:lnTo>
                  <a:lnTo>
                    <a:pt x="5136" y="149906"/>
                  </a:lnTo>
                  <a:lnTo>
                    <a:pt x="19768" y="108966"/>
                  </a:lnTo>
                  <a:lnTo>
                    <a:pt x="42727" y="72851"/>
                  </a:lnTo>
                  <a:lnTo>
                    <a:pt x="72847" y="42730"/>
                  </a:lnTo>
                  <a:lnTo>
                    <a:pt x="108961" y="19769"/>
                  </a:lnTo>
                  <a:lnTo>
                    <a:pt x="149900" y="5136"/>
                  </a:lnTo>
                  <a:lnTo>
                    <a:pt x="194499" y="0"/>
                  </a:lnTo>
                  <a:lnTo>
                    <a:pt x="2818094" y="0"/>
                  </a:lnTo>
                  <a:lnTo>
                    <a:pt x="2856211" y="3771"/>
                  </a:lnTo>
                  <a:lnTo>
                    <a:pt x="2925995" y="32679"/>
                  </a:lnTo>
                  <a:lnTo>
                    <a:pt x="2955619" y="56969"/>
                  </a:lnTo>
                  <a:lnTo>
                    <a:pt x="2979909" y="86593"/>
                  </a:lnTo>
                  <a:lnTo>
                    <a:pt x="3008820" y="156380"/>
                  </a:lnTo>
                  <a:lnTo>
                    <a:pt x="3012594" y="194504"/>
                  </a:lnTo>
                  <a:lnTo>
                    <a:pt x="3012594" y="972498"/>
                  </a:lnTo>
                  <a:lnTo>
                    <a:pt x="3007457" y="1017096"/>
                  </a:lnTo>
                  <a:lnTo>
                    <a:pt x="2992825" y="1058036"/>
                  </a:lnTo>
                  <a:lnTo>
                    <a:pt x="2969866" y="1094150"/>
                  </a:lnTo>
                  <a:lnTo>
                    <a:pt x="2939746" y="1124270"/>
                  </a:lnTo>
                  <a:lnTo>
                    <a:pt x="2903632" y="1147229"/>
                  </a:lnTo>
                  <a:lnTo>
                    <a:pt x="2862693" y="1161861"/>
                  </a:lnTo>
                  <a:lnTo>
                    <a:pt x="2818094" y="1166997"/>
                  </a:lnTo>
                  <a:close/>
                </a:path>
              </a:pathLst>
            </a:custGeom>
            <a:solidFill>
              <a:srgbClr val="1A5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39194" y="1567871"/>
              <a:ext cx="3013075" cy="1167130"/>
            </a:xfrm>
            <a:custGeom>
              <a:avLst/>
              <a:gdLst/>
              <a:ahLst/>
              <a:cxnLst/>
              <a:rect l="l" t="t" r="r" b="b"/>
              <a:pathLst>
                <a:path w="3013075" h="1167130">
                  <a:moveTo>
                    <a:pt x="0" y="194504"/>
                  </a:moveTo>
                  <a:lnTo>
                    <a:pt x="5136" y="149906"/>
                  </a:lnTo>
                  <a:lnTo>
                    <a:pt x="19768" y="108966"/>
                  </a:lnTo>
                  <a:lnTo>
                    <a:pt x="42727" y="72851"/>
                  </a:lnTo>
                  <a:lnTo>
                    <a:pt x="72847" y="42730"/>
                  </a:lnTo>
                  <a:lnTo>
                    <a:pt x="108961" y="19769"/>
                  </a:lnTo>
                  <a:lnTo>
                    <a:pt x="149900" y="5136"/>
                  </a:lnTo>
                  <a:lnTo>
                    <a:pt x="194499" y="0"/>
                  </a:lnTo>
                  <a:lnTo>
                    <a:pt x="2818094" y="0"/>
                  </a:lnTo>
                  <a:lnTo>
                    <a:pt x="2856211" y="3771"/>
                  </a:lnTo>
                  <a:lnTo>
                    <a:pt x="2925995" y="32679"/>
                  </a:lnTo>
                  <a:lnTo>
                    <a:pt x="2955619" y="56969"/>
                  </a:lnTo>
                  <a:lnTo>
                    <a:pt x="2979909" y="86593"/>
                  </a:lnTo>
                  <a:lnTo>
                    <a:pt x="3008820" y="156380"/>
                  </a:lnTo>
                  <a:lnTo>
                    <a:pt x="3012593" y="194504"/>
                  </a:lnTo>
                  <a:lnTo>
                    <a:pt x="3012593" y="972498"/>
                  </a:lnTo>
                  <a:lnTo>
                    <a:pt x="3007457" y="1017096"/>
                  </a:lnTo>
                  <a:lnTo>
                    <a:pt x="2992825" y="1058036"/>
                  </a:lnTo>
                  <a:lnTo>
                    <a:pt x="2969866" y="1094149"/>
                  </a:lnTo>
                  <a:lnTo>
                    <a:pt x="2939746" y="1124270"/>
                  </a:lnTo>
                  <a:lnTo>
                    <a:pt x="2903632" y="1147229"/>
                  </a:lnTo>
                  <a:lnTo>
                    <a:pt x="2862693" y="1161861"/>
                  </a:lnTo>
                  <a:lnTo>
                    <a:pt x="2818094" y="1166997"/>
                  </a:lnTo>
                  <a:lnTo>
                    <a:pt x="194499" y="1166997"/>
                  </a:lnTo>
                  <a:lnTo>
                    <a:pt x="149900" y="1161861"/>
                  </a:lnTo>
                  <a:lnTo>
                    <a:pt x="108961" y="1147229"/>
                  </a:lnTo>
                  <a:lnTo>
                    <a:pt x="72847" y="1124270"/>
                  </a:lnTo>
                  <a:lnTo>
                    <a:pt x="42727" y="1094149"/>
                  </a:lnTo>
                  <a:lnTo>
                    <a:pt x="19768" y="1058036"/>
                  </a:lnTo>
                  <a:lnTo>
                    <a:pt x="5136" y="1017096"/>
                  </a:lnTo>
                  <a:lnTo>
                    <a:pt x="0" y="972498"/>
                  </a:lnTo>
                  <a:lnTo>
                    <a:pt x="0" y="194504"/>
                  </a:lnTo>
                  <a:close/>
                </a:path>
              </a:pathLst>
            </a:custGeom>
            <a:ln w="9524">
              <a:solidFill>
                <a:srgbClr val="1F1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32144" y="2182353"/>
            <a:ext cx="2427605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300" b="1" spc="325" dirty="0">
                <a:solidFill>
                  <a:srgbClr val="FFFFFF"/>
                </a:solidFill>
                <a:latin typeface="Trebuchet MS"/>
                <a:cs typeface="Trebuchet MS"/>
              </a:rPr>
              <a:t>№</a:t>
            </a:r>
            <a:r>
              <a:rPr sz="13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65" dirty="0">
                <a:solidFill>
                  <a:srgbClr val="FFFFFF"/>
                </a:solidFill>
                <a:latin typeface="Trebuchet MS"/>
                <a:cs typeface="Trebuchet MS"/>
              </a:rPr>
              <a:t>2:</a:t>
            </a:r>
            <a:r>
              <a:rPr sz="13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учитель</a:t>
            </a:r>
            <a:r>
              <a:rPr sz="13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допускает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сравнение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ученика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его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учебных</a:t>
            </a: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результатов</a:t>
            </a: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со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сверстниками</a:t>
            </a:r>
            <a:r>
              <a:rPr sz="13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или</a:t>
            </a:r>
            <a:r>
              <a:rPr sz="13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другими одноклассниками.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76675" y="1808913"/>
            <a:ext cx="2832100" cy="1568873"/>
            <a:chOff x="5976675" y="1356684"/>
            <a:chExt cx="2832100" cy="1176655"/>
          </a:xfrm>
        </p:grpSpPr>
        <p:sp>
          <p:nvSpPr>
            <p:cNvPr id="12" name="object 12"/>
            <p:cNvSpPr/>
            <p:nvPr/>
          </p:nvSpPr>
          <p:spPr>
            <a:xfrm>
              <a:off x="5981438" y="1361447"/>
              <a:ext cx="2822575" cy="1167130"/>
            </a:xfrm>
            <a:custGeom>
              <a:avLst/>
              <a:gdLst/>
              <a:ahLst/>
              <a:cxnLst/>
              <a:rect l="l" t="t" r="r" b="b"/>
              <a:pathLst>
                <a:path w="2822575" h="1167130">
                  <a:moveTo>
                    <a:pt x="2627894" y="1166997"/>
                  </a:moveTo>
                  <a:lnTo>
                    <a:pt x="194499" y="1166997"/>
                  </a:lnTo>
                  <a:lnTo>
                    <a:pt x="149900" y="1161860"/>
                  </a:lnTo>
                  <a:lnTo>
                    <a:pt x="108961" y="1147228"/>
                  </a:lnTo>
                  <a:lnTo>
                    <a:pt x="72847" y="1124267"/>
                  </a:lnTo>
                  <a:lnTo>
                    <a:pt x="42727" y="1094145"/>
                  </a:lnTo>
                  <a:lnTo>
                    <a:pt x="19768" y="1058031"/>
                  </a:lnTo>
                  <a:lnTo>
                    <a:pt x="5136" y="1017091"/>
                  </a:lnTo>
                  <a:lnTo>
                    <a:pt x="0" y="972493"/>
                  </a:lnTo>
                  <a:lnTo>
                    <a:pt x="0" y="194504"/>
                  </a:lnTo>
                  <a:lnTo>
                    <a:pt x="5136" y="149906"/>
                  </a:lnTo>
                  <a:lnTo>
                    <a:pt x="19768" y="108966"/>
                  </a:lnTo>
                  <a:lnTo>
                    <a:pt x="42727" y="72851"/>
                  </a:lnTo>
                  <a:lnTo>
                    <a:pt x="72847" y="42730"/>
                  </a:lnTo>
                  <a:lnTo>
                    <a:pt x="108961" y="19769"/>
                  </a:lnTo>
                  <a:lnTo>
                    <a:pt x="149900" y="5136"/>
                  </a:lnTo>
                  <a:lnTo>
                    <a:pt x="194499" y="0"/>
                  </a:lnTo>
                  <a:lnTo>
                    <a:pt x="2627894" y="0"/>
                  </a:lnTo>
                  <a:lnTo>
                    <a:pt x="2666011" y="3771"/>
                  </a:lnTo>
                  <a:lnTo>
                    <a:pt x="2735796" y="32679"/>
                  </a:lnTo>
                  <a:lnTo>
                    <a:pt x="2765419" y="56969"/>
                  </a:lnTo>
                  <a:lnTo>
                    <a:pt x="2789709" y="86593"/>
                  </a:lnTo>
                  <a:lnTo>
                    <a:pt x="2818621" y="156380"/>
                  </a:lnTo>
                  <a:lnTo>
                    <a:pt x="2822394" y="194504"/>
                  </a:lnTo>
                  <a:lnTo>
                    <a:pt x="2822394" y="972493"/>
                  </a:lnTo>
                  <a:lnTo>
                    <a:pt x="2817257" y="1017091"/>
                  </a:lnTo>
                  <a:lnTo>
                    <a:pt x="2802626" y="1058031"/>
                  </a:lnTo>
                  <a:lnTo>
                    <a:pt x="2779666" y="1094145"/>
                  </a:lnTo>
                  <a:lnTo>
                    <a:pt x="2749546" y="1124267"/>
                  </a:lnTo>
                  <a:lnTo>
                    <a:pt x="2713433" y="1147228"/>
                  </a:lnTo>
                  <a:lnTo>
                    <a:pt x="2672493" y="1161860"/>
                  </a:lnTo>
                  <a:lnTo>
                    <a:pt x="2627894" y="1166997"/>
                  </a:lnTo>
                  <a:close/>
                </a:path>
              </a:pathLst>
            </a:custGeom>
            <a:solidFill>
              <a:srgbClr val="F7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81437" y="1361447"/>
              <a:ext cx="2822575" cy="1167130"/>
            </a:xfrm>
            <a:custGeom>
              <a:avLst/>
              <a:gdLst/>
              <a:ahLst/>
              <a:cxnLst/>
              <a:rect l="l" t="t" r="r" b="b"/>
              <a:pathLst>
                <a:path w="2822575" h="1167130">
                  <a:moveTo>
                    <a:pt x="0" y="194504"/>
                  </a:moveTo>
                  <a:lnTo>
                    <a:pt x="5136" y="149906"/>
                  </a:lnTo>
                  <a:lnTo>
                    <a:pt x="19768" y="108966"/>
                  </a:lnTo>
                  <a:lnTo>
                    <a:pt x="42727" y="72851"/>
                  </a:lnTo>
                  <a:lnTo>
                    <a:pt x="72847" y="42730"/>
                  </a:lnTo>
                  <a:lnTo>
                    <a:pt x="108961" y="19769"/>
                  </a:lnTo>
                  <a:lnTo>
                    <a:pt x="149900" y="5136"/>
                  </a:lnTo>
                  <a:lnTo>
                    <a:pt x="194499" y="0"/>
                  </a:lnTo>
                  <a:lnTo>
                    <a:pt x="2627894" y="0"/>
                  </a:lnTo>
                  <a:lnTo>
                    <a:pt x="2666011" y="3771"/>
                  </a:lnTo>
                  <a:lnTo>
                    <a:pt x="2735796" y="32679"/>
                  </a:lnTo>
                  <a:lnTo>
                    <a:pt x="2765419" y="56969"/>
                  </a:lnTo>
                  <a:lnTo>
                    <a:pt x="2789709" y="86593"/>
                  </a:lnTo>
                  <a:lnTo>
                    <a:pt x="2818621" y="156380"/>
                  </a:lnTo>
                  <a:lnTo>
                    <a:pt x="2822394" y="194504"/>
                  </a:lnTo>
                  <a:lnTo>
                    <a:pt x="2822394" y="972493"/>
                  </a:lnTo>
                  <a:lnTo>
                    <a:pt x="2817257" y="1017091"/>
                  </a:lnTo>
                  <a:lnTo>
                    <a:pt x="2802626" y="1058031"/>
                  </a:lnTo>
                  <a:lnTo>
                    <a:pt x="2779666" y="1094145"/>
                  </a:lnTo>
                  <a:lnTo>
                    <a:pt x="2749546" y="1124267"/>
                  </a:lnTo>
                  <a:lnTo>
                    <a:pt x="2713433" y="1147228"/>
                  </a:lnTo>
                  <a:lnTo>
                    <a:pt x="2672493" y="1161860"/>
                  </a:lnTo>
                  <a:lnTo>
                    <a:pt x="2627894" y="1166997"/>
                  </a:lnTo>
                  <a:lnTo>
                    <a:pt x="194499" y="1166997"/>
                  </a:lnTo>
                  <a:lnTo>
                    <a:pt x="149900" y="1161860"/>
                  </a:lnTo>
                  <a:lnTo>
                    <a:pt x="108961" y="1147228"/>
                  </a:lnTo>
                  <a:lnTo>
                    <a:pt x="72847" y="1124267"/>
                  </a:lnTo>
                  <a:lnTo>
                    <a:pt x="42727" y="1094145"/>
                  </a:lnTo>
                  <a:lnTo>
                    <a:pt x="19768" y="1058031"/>
                  </a:lnTo>
                  <a:lnTo>
                    <a:pt x="5136" y="1017091"/>
                  </a:lnTo>
                  <a:lnTo>
                    <a:pt x="0" y="972493"/>
                  </a:lnTo>
                  <a:lnTo>
                    <a:pt x="0" y="194504"/>
                  </a:lnTo>
                  <a:close/>
                </a:path>
              </a:pathLst>
            </a:custGeom>
            <a:ln w="9524">
              <a:solidFill>
                <a:srgbClr val="264D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04707" y="1907120"/>
            <a:ext cx="237680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325" dirty="0">
                <a:latin typeface="Trebuchet MS"/>
                <a:cs typeface="Trebuchet MS"/>
              </a:rPr>
              <a:t>№</a:t>
            </a:r>
            <a:r>
              <a:rPr sz="1300" b="1" spc="-40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3:</a:t>
            </a:r>
            <a:r>
              <a:rPr sz="1300" b="1" spc="270" dirty="0">
                <a:latin typeface="Trebuchet MS"/>
                <a:cs typeface="Trebuchet MS"/>
              </a:rPr>
              <a:t> </a:t>
            </a:r>
            <a:r>
              <a:rPr sz="1300" spc="55" dirty="0">
                <a:latin typeface="Verdana"/>
                <a:cs typeface="Verdana"/>
              </a:rPr>
              <a:t>при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подаче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обратной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6205" y="2171279"/>
            <a:ext cx="227393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Verdana"/>
                <a:cs typeface="Verdana"/>
              </a:rPr>
              <a:t>связи</a:t>
            </a:r>
            <a:r>
              <a:rPr sz="1300" spc="-5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часто</a:t>
            </a:r>
            <a:r>
              <a:rPr sz="1300" spc="-5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используются </a:t>
            </a:r>
            <a:r>
              <a:rPr sz="1300" spc="-50" dirty="0">
                <a:latin typeface="Verdana"/>
                <a:cs typeface="Verdana"/>
              </a:rPr>
              <a:t>фразы,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содержащие модальность “долженствования”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3336" y="4137909"/>
            <a:ext cx="2289810" cy="1178559"/>
            <a:chOff x="483336" y="3103431"/>
            <a:chExt cx="2289810" cy="883919"/>
          </a:xfrm>
        </p:grpSpPr>
        <p:sp>
          <p:nvSpPr>
            <p:cNvPr id="17" name="object 17"/>
            <p:cNvSpPr/>
            <p:nvPr/>
          </p:nvSpPr>
          <p:spPr>
            <a:xfrm>
              <a:off x="488099" y="3108193"/>
              <a:ext cx="2280285" cy="874394"/>
            </a:xfrm>
            <a:custGeom>
              <a:avLst/>
              <a:gdLst/>
              <a:ahLst/>
              <a:cxnLst/>
              <a:rect l="l" t="t" r="r" b="b"/>
              <a:pathLst>
                <a:path w="2280285" h="874395">
                  <a:moveTo>
                    <a:pt x="2134295" y="874198"/>
                  </a:moveTo>
                  <a:lnTo>
                    <a:pt x="145702" y="874198"/>
                  </a:lnTo>
                  <a:lnTo>
                    <a:pt x="99648" y="866768"/>
                  </a:lnTo>
                  <a:lnTo>
                    <a:pt x="59652" y="846079"/>
                  </a:lnTo>
                  <a:lnTo>
                    <a:pt x="28111" y="814533"/>
                  </a:lnTo>
                  <a:lnTo>
                    <a:pt x="7427" y="774531"/>
                  </a:lnTo>
                  <a:lnTo>
                    <a:pt x="0" y="728473"/>
                  </a:lnTo>
                  <a:lnTo>
                    <a:pt x="0" y="145699"/>
                  </a:lnTo>
                  <a:lnTo>
                    <a:pt x="7427" y="99644"/>
                  </a:lnTo>
                  <a:lnTo>
                    <a:pt x="28111" y="59648"/>
                  </a:lnTo>
                  <a:lnTo>
                    <a:pt x="59652" y="28109"/>
                  </a:lnTo>
                  <a:lnTo>
                    <a:pt x="99648" y="7427"/>
                  </a:lnTo>
                  <a:lnTo>
                    <a:pt x="145702" y="0"/>
                  </a:lnTo>
                  <a:lnTo>
                    <a:pt x="2134295" y="0"/>
                  </a:lnTo>
                  <a:lnTo>
                    <a:pt x="2190055" y="11090"/>
                  </a:lnTo>
                  <a:lnTo>
                    <a:pt x="2237320" y="42674"/>
                  </a:lnTo>
                  <a:lnTo>
                    <a:pt x="2268904" y="89940"/>
                  </a:lnTo>
                  <a:lnTo>
                    <a:pt x="2279995" y="145699"/>
                  </a:lnTo>
                  <a:lnTo>
                    <a:pt x="2279995" y="728473"/>
                  </a:lnTo>
                  <a:lnTo>
                    <a:pt x="2272568" y="774531"/>
                  </a:lnTo>
                  <a:lnTo>
                    <a:pt x="2251885" y="814533"/>
                  </a:lnTo>
                  <a:lnTo>
                    <a:pt x="2220347" y="846079"/>
                  </a:lnTo>
                  <a:lnTo>
                    <a:pt x="2180350" y="866768"/>
                  </a:lnTo>
                  <a:lnTo>
                    <a:pt x="2134295" y="874198"/>
                  </a:lnTo>
                  <a:close/>
                </a:path>
              </a:pathLst>
            </a:custGeom>
            <a:solidFill>
              <a:srgbClr val="F7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8099" y="3108193"/>
              <a:ext cx="2280285" cy="874394"/>
            </a:xfrm>
            <a:custGeom>
              <a:avLst/>
              <a:gdLst/>
              <a:ahLst/>
              <a:cxnLst/>
              <a:rect l="l" t="t" r="r" b="b"/>
              <a:pathLst>
                <a:path w="2280285" h="874395">
                  <a:moveTo>
                    <a:pt x="0" y="145699"/>
                  </a:moveTo>
                  <a:lnTo>
                    <a:pt x="7427" y="99644"/>
                  </a:lnTo>
                  <a:lnTo>
                    <a:pt x="28111" y="59648"/>
                  </a:lnTo>
                  <a:lnTo>
                    <a:pt x="59652" y="28109"/>
                  </a:lnTo>
                  <a:lnTo>
                    <a:pt x="99648" y="7427"/>
                  </a:lnTo>
                  <a:lnTo>
                    <a:pt x="145702" y="0"/>
                  </a:lnTo>
                  <a:lnTo>
                    <a:pt x="2134295" y="0"/>
                  </a:lnTo>
                  <a:lnTo>
                    <a:pt x="2190054" y="11090"/>
                  </a:lnTo>
                  <a:lnTo>
                    <a:pt x="2237320" y="42674"/>
                  </a:lnTo>
                  <a:lnTo>
                    <a:pt x="2268904" y="89940"/>
                  </a:lnTo>
                  <a:lnTo>
                    <a:pt x="2279995" y="145699"/>
                  </a:lnTo>
                  <a:lnTo>
                    <a:pt x="2279995" y="728473"/>
                  </a:lnTo>
                  <a:lnTo>
                    <a:pt x="2272568" y="774531"/>
                  </a:lnTo>
                  <a:lnTo>
                    <a:pt x="2251885" y="814533"/>
                  </a:lnTo>
                  <a:lnTo>
                    <a:pt x="2220347" y="846079"/>
                  </a:lnTo>
                  <a:lnTo>
                    <a:pt x="2180350" y="866768"/>
                  </a:lnTo>
                  <a:lnTo>
                    <a:pt x="2134295" y="874198"/>
                  </a:lnTo>
                  <a:lnTo>
                    <a:pt x="145702" y="874198"/>
                  </a:lnTo>
                  <a:lnTo>
                    <a:pt x="99648" y="866768"/>
                  </a:lnTo>
                  <a:lnTo>
                    <a:pt x="59652" y="846079"/>
                  </a:lnTo>
                  <a:lnTo>
                    <a:pt x="28111" y="814533"/>
                  </a:lnTo>
                  <a:lnTo>
                    <a:pt x="7427" y="774531"/>
                  </a:lnTo>
                  <a:lnTo>
                    <a:pt x="0" y="728473"/>
                  </a:lnTo>
                  <a:lnTo>
                    <a:pt x="0" y="145699"/>
                  </a:lnTo>
                  <a:close/>
                </a:path>
              </a:pathLst>
            </a:custGeom>
            <a:ln w="9524">
              <a:solidFill>
                <a:srgbClr val="1F1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66614" y="4305060"/>
            <a:ext cx="192405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300" b="1" spc="325" dirty="0">
                <a:latin typeface="Trebuchet MS"/>
                <a:cs typeface="Trebuchet MS"/>
              </a:rPr>
              <a:t>№</a:t>
            </a:r>
            <a:r>
              <a:rPr sz="1300" b="1" spc="-15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4:</a:t>
            </a:r>
            <a:r>
              <a:rPr sz="1300" b="1" spc="360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Verdana"/>
                <a:cs typeface="Verdana"/>
              </a:rPr>
              <a:t>дается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слишком </a:t>
            </a:r>
            <a:r>
              <a:rPr sz="1300" dirty="0">
                <a:latin typeface="Verdana"/>
                <a:cs typeface="Verdana"/>
              </a:rPr>
              <a:t>объемная</a:t>
            </a:r>
            <a:r>
              <a:rPr sz="1300" spc="9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обратная связь.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77081" y="4317742"/>
            <a:ext cx="2548890" cy="1368213"/>
            <a:chOff x="3077081" y="3238306"/>
            <a:chExt cx="2548890" cy="1026160"/>
          </a:xfrm>
        </p:grpSpPr>
        <p:sp>
          <p:nvSpPr>
            <p:cNvPr id="21" name="object 21"/>
            <p:cNvSpPr/>
            <p:nvPr/>
          </p:nvSpPr>
          <p:spPr>
            <a:xfrm>
              <a:off x="3081843" y="3243068"/>
              <a:ext cx="2539365" cy="1016635"/>
            </a:xfrm>
            <a:custGeom>
              <a:avLst/>
              <a:gdLst/>
              <a:ahLst/>
              <a:cxnLst/>
              <a:rect l="l" t="t" r="r" b="b"/>
              <a:pathLst>
                <a:path w="2539365" h="1016635">
                  <a:moveTo>
                    <a:pt x="2369770" y="1016397"/>
                  </a:moveTo>
                  <a:lnTo>
                    <a:pt x="169399" y="1016397"/>
                  </a:lnTo>
                  <a:lnTo>
                    <a:pt x="124360" y="1010346"/>
                  </a:lnTo>
                  <a:lnTo>
                    <a:pt x="83892" y="993268"/>
                  </a:lnTo>
                  <a:lnTo>
                    <a:pt x="49609" y="966779"/>
                  </a:lnTo>
                  <a:lnTo>
                    <a:pt x="23124" y="932494"/>
                  </a:lnTo>
                  <a:lnTo>
                    <a:pt x="6049" y="892029"/>
                  </a:lnTo>
                  <a:lnTo>
                    <a:pt x="0" y="846998"/>
                  </a:lnTo>
                  <a:lnTo>
                    <a:pt x="0" y="169399"/>
                  </a:lnTo>
                  <a:lnTo>
                    <a:pt x="6049" y="124368"/>
                  </a:lnTo>
                  <a:lnTo>
                    <a:pt x="23124" y="83903"/>
                  </a:lnTo>
                  <a:lnTo>
                    <a:pt x="49609" y="49618"/>
                  </a:lnTo>
                  <a:lnTo>
                    <a:pt x="83892" y="23129"/>
                  </a:lnTo>
                  <a:lnTo>
                    <a:pt x="124360" y="6051"/>
                  </a:lnTo>
                  <a:lnTo>
                    <a:pt x="169399" y="0"/>
                  </a:lnTo>
                  <a:lnTo>
                    <a:pt x="2369770" y="0"/>
                  </a:lnTo>
                  <a:lnTo>
                    <a:pt x="2434610" y="12896"/>
                  </a:lnTo>
                  <a:lnTo>
                    <a:pt x="2489570" y="49624"/>
                  </a:lnTo>
                  <a:lnTo>
                    <a:pt x="2526298" y="104571"/>
                  </a:lnTo>
                  <a:lnTo>
                    <a:pt x="2539194" y="169399"/>
                  </a:lnTo>
                  <a:lnTo>
                    <a:pt x="2539194" y="846998"/>
                  </a:lnTo>
                  <a:lnTo>
                    <a:pt x="2533143" y="892029"/>
                  </a:lnTo>
                  <a:lnTo>
                    <a:pt x="2516064" y="932494"/>
                  </a:lnTo>
                  <a:lnTo>
                    <a:pt x="2489573" y="966779"/>
                  </a:lnTo>
                  <a:lnTo>
                    <a:pt x="2455284" y="993268"/>
                  </a:lnTo>
                  <a:lnTo>
                    <a:pt x="2414811" y="1010346"/>
                  </a:lnTo>
                  <a:lnTo>
                    <a:pt x="2369770" y="1016397"/>
                  </a:lnTo>
                  <a:close/>
                </a:path>
              </a:pathLst>
            </a:custGeom>
            <a:solidFill>
              <a:srgbClr val="34B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81843" y="3243068"/>
              <a:ext cx="2539365" cy="1016635"/>
            </a:xfrm>
            <a:custGeom>
              <a:avLst/>
              <a:gdLst/>
              <a:ahLst/>
              <a:cxnLst/>
              <a:rect l="l" t="t" r="r" b="b"/>
              <a:pathLst>
                <a:path w="2539365" h="1016635">
                  <a:moveTo>
                    <a:pt x="0" y="169399"/>
                  </a:moveTo>
                  <a:lnTo>
                    <a:pt x="6049" y="124368"/>
                  </a:lnTo>
                  <a:lnTo>
                    <a:pt x="23124" y="83903"/>
                  </a:lnTo>
                  <a:lnTo>
                    <a:pt x="49609" y="49618"/>
                  </a:lnTo>
                  <a:lnTo>
                    <a:pt x="83892" y="23129"/>
                  </a:lnTo>
                  <a:lnTo>
                    <a:pt x="124360" y="6051"/>
                  </a:lnTo>
                  <a:lnTo>
                    <a:pt x="169399" y="0"/>
                  </a:lnTo>
                  <a:lnTo>
                    <a:pt x="2369770" y="0"/>
                  </a:lnTo>
                  <a:lnTo>
                    <a:pt x="2434610" y="12896"/>
                  </a:lnTo>
                  <a:lnTo>
                    <a:pt x="2489569" y="49624"/>
                  </a:lnTo>
                  <a:lnTo>
                    <a:pt x="2526298" y="104571"/>
                  </a:lnTo>
                  <a:lnTo>
                    <a:pt x="2539194" y="169399"/>
                  </a:lnTo>
                  <a:lnTo>
                    <a:pt x="2539194" y="846998"/>
                  </a:lnTo>
                  <a:lnTo>
                    <a:pt x="2533143" y="892028"/>
                  </a:lnTo>
                  <a:lnTo>
                    <a:pt x="2516064" y="932494"/>
                  </a:lnTo>
                  <a:lnTo>
                    <a:pt x="2489573" y="966779"/>
                  </a:lnTo>
                  <a:lnTo>
                    <a:pt x="2455283" y="993268"/>
                  </a:lnTo>
                  <a:lnTo>
                    <a:pt x="2414811" y="1010346"/>
                  </a:lnTo>
                  <a:lnTo>
                    <a:pt x="2369770" y="1016397"/>
                  </a:lnTo>
                  <a:lnTo>
                    <a:pt x="169399" y="1016397"/>
                  </a:lnTo>
                  <a:lnTo>
                    <a:pt x="124360" y="1010346"/>
                  </a:lnTo>
                  <a:lnTo>
                    <a:pt x="83892" y="993268"/>
                  </a:lnTo>
                  <a:lnTo>
                    <a:pt x="49609" y="966779"/>
                  </a:lnTo>
                  <a:lnTo>
                    <a:pt x="23124" y="932494"/>
                  </a:lnTo>
                  <a:lnTo>
                    <a:pt x="6049" y="892028"/>
                  </a:lnTo>
                  <a:lnTo>
                    <a:pt x="0" y="846998"/>
                  </a:lnTo>
                  <a:lnTo>
                    <a:pt x="0" y="169399"/>
                  </a:lnTo>
                  <a:close/>
                </a:path>
              </a:pathLst>
            </a:custGeom>
            <a:ln w="9524">
              <a:solidFill>
                <a:srgbClr val="264D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264512" y="4579707"/>
            <a:ext cx="2174875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4" algn="just">
              <a:lnSpc>
                <a:spcPct val="100000"/>
              </a:lnSpc>
              <a:spcBef>
                <a:spcPts val="100"/>
              </a:spcBef>
            </a:pPr>
            <a:r>
              <a:rPr sz="1300" b="1" spc="325" dirty="0">
                <a:latin typeface="Trebuchet MS"/>
                <a:cs typeface="Trebuchet MS"/>
              </a:rPr>
              <a:t>№</a:t>
            </a:r>
            <a:r>
              <a:rPr sz="1300" b="1" spc="-35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5:</a:t>
            </a:r>
            <a:r>
              <a:rPr sz="1300" b="1" spc="32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Verdana"/>
                <a:cs typeface="Verdana"/>
              </a:rPr>
              <a:t>учитель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сам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ставит </a:t>
            </a:r>
            <a:r>
              <a:rPr sz="1300" dirty="0">
                <a:latin typeface="Verdana"/>
                <a:cs typeface="Verdana"/>
              </a:rPr>
              <a:t>перед</a:t>
            </a:r>
            <a:r>
              <a:rPr sz="1300" spc="3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учеником</a:t>
            </a:r>
            <a:r>
              <a:rPr sz="1300" spc="3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цели</a:t>
            </a:r>
            <a:r>
              <a:rPr sz="1300" spc="3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на </a:t>
            </a:r>
            <a:r>
              <a:rPr sz="1300" dirty="0">
                <a:latin typeface="Verdana"/>
                <a:cs typeface="Verdana"/>
              </a:rPr>
              <a:t>последующий</a:t>
            </a:r>
            <a:r>
              <a:rPr sz="1300" spc="15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период.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40476" y="4067742"/>
            <a:ext cx="3104515" cy="1868593"/>
            <a:chOff x="5840475" y="3050806"/>
            <a:chExt cx="3104515" cy="1401445"/>
          </a:xfrm>
        </p:grpSpPr>
        <p:sp>
          <p:nvSpPr>
            <p:cNvPr id="25" name="object 25"/>
            <p:cNvSpPr/>
            <p:nvPr/>
          </p:nvSpPr>
          <p:spPr>
            <a:xfrm>
              <a:off x="5845238" y="3055568"/>
              <a:ext cx="3094990" cy="1391920"/>
            </a:xfrm>
            <a:custGeom>
              <a:avLst/>
              <a:gdLst/>
              <a:ahLst/>
              <a:cxnLst/>
              <a:rect l="l" t="t" r="r" b="b"/>
              <a:pathLst>
                <a:path w="3094990" h="1391920">
                  <a:moveTo>
                    <a:pt x="2862894" y="1391397"/>
                  </a:moveTo>
                  <a:lnTo>
                    <a:pt x="231899" y="1391397"/>
                  </a:lnTo>
                  <a:lnTo>
                    <a:pt x="185163" y="1386685"/>
                  </a:lnTo>
                  <a:lnTo>
                    <a:pt x="141633" y="1373173"/>
                  </a:lnTo>
                  <a:lnTo>
                    <a:pt x="102242" y="1351792"/>
                  </a:lnTo>
                  <a:lnTo>
                    <a:pt x="67921" y="1323475"/>
                  </a:lnTo>
                  <a:lnTo>
                    <a:pt x="39604" y="1289154"/>
                  </a:lnTo>
                  <a:lnTo>
                    <a:pt x="18223" y="1249763"/>
                  </a:lnTo>
                  <a:lnTo>
                    <a:pt x="4711" y="1206233"/>
                  </a:lnTo>
                  <a:lnTo>
                    <a:pt x="0" y="1159497"/>
                  </a:lnTo>
                  <a:lnTo>
                    <a:pt x="0" y="231899"/>
                  </a:lnTo>
                  <a:lnTo>
                    <a:pt x="4711" y="185163"/>
                  </a:lnTo>
                  <a:lnTo>
                    <a:pt x="18223" y="141633"/>
                  </a:lnTo>
                  <a:lnTo>
                    <a:pt x="39604" y="102242"/>
                  </a:lnTo>
                  <a:lnTo>
                    <a:pt x="67921" y="67921"/>
                  </a:lnTo>
                  <a:lnTo>
                    <a:pt x="102242" y="39604"/>
                  </a:lnTo>
                  <a:lnTo>
                    <a:pt x="141633" y="18223"/>
                  </a:lnTo>
                  <a:lnTo>
                    <a:pt x="185163" y="4711"/>
                  </a:lnTo>
                  <a:lnTo>
                    <a:pt x="231899" y="0"/>
                  </a:lnTo>
                  <a:lnTo>
                    <a:pt x="2862894" y="0"/>
                  </a:lnTo>
                  <a:lnTo>
                    <a:pt x="2908343" y="4496"/>
                  </a:lnTo>
                  <a:lnTo>
                    <a:pt x="2951631" y="17649"/>
                  </a:lnTo>
                  <a:lnTo>
                    <a:pt x="2991544" y="38960"/>
                  </a:lnTo>
                  <a:lnTo>
                    <a:pt x="3026868" y="67924"/>
                  </a:lnTo>
                  <a:lnTo>
                    <a:pt x="3055833" y="103249"/>
                  </a:lnTo>
                  <a:lnTo>
                    <a:pt x="3077143" y="143162"/>
                  </a:lnTo>
                  <a:lnTo>
                    <a:pt x="3090297" y="186450"/>
                  </a:lnTo>
                  <a:lnTo>
                    <a:pt x="3094793" y="231899"/>
                  </a:lnTo>
                  <a:lnTo>
                    <a:pt x="3094793" y="1159497"/>
                  </a:lnTo>
                  <a:lnTo>
                    <a:pt x="3090082" y="1206233"/>
                  </a:lnTo>
                  <a:lnTo>
                    <a:pt x="3076569" y="1249763"/>
                  </a:lnTo>
                  <a:lnTo>
                    <a:pt x="3055189" y="1289154"/>
                  </a:lnTo>
                  <a:lnTo>
                    <a:pt x="3026872" y="1323475"/>
                  </a:lnTo>
                  <a:lnTo>
                    <a:pt x="2992551" y="1351792"/>
                  </a:lnTo>
                  <a:lnTo>
                    <a:pt x="2953160" y="1373173"/>
                  </a:lnTo>
                  <a:lnTo>
                    <a:pt x="2909630" y="1386685"/>
                  </a:lnTo>
                  <a:lnTo>
                    <a:pt x="2862894" y="1391397"/>
                  </a:lnTo>
                  <a:close/>
                </a:path>
              </a:pathLst>
            </a:custGeom>
            <a:solidFill>
              <a:srgbClr val="FF6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45238" y="3055568"/>
              <a:ext cx="3094990" cy="1391920"/>
            </a:xfrm>
            <a:custGeom>
              <a:avLst/>
              <a:gdLst/>
              <a:ahLst/>
              <a:cxnLst/>
              <a:rect l="l" t="t" r="r" b="b"/>
              <a:pathLst>
                <a:path w="3094990" h="1391920">
                  <a:moveTo>
                    <a:pt x="0" y="231899"/>
                  </a:moveTo>
                  <a:lnTo>
                    <a:pt x="4711" y="185163"/>
                  </a:lnTo>
                  <a:lnTo>
                    <a:pt x="18223" y="141633"/>
                  </a:lnTo>
                  <a:lnTo>
                    <a:pt x="39604" y="102242"/>
                  </a:lnTo>
                  <a:lnTo>
                    <a:pt x="67921" y="67921"/>
                  </a:lnTo>
                  <a:lnTo>
                    <a:pt x="102242" y="39604"/>
                  </a:lnTo>
                  <a:lnTo>
                    <a:pt x="141633" y="18223"/>
                  </a:lnTo>
                  <a:lnTo>
                    <a:pt x="185163" y="4711"/>
                  </a:lnTo>
                  <a:lnTo>
                    <a:pt x="231899" y="0"/>
                  </a:lnTo>
                  <a:lnTo>
                    <a:pt x="2862894" y="0"/>
                  </a:lnTo>
                  <a:lnTo>
                    <a:pt x="2908343" y="4496"/>
                  </a:lnTo>
                  <a:lnTo>
                    <a:pt x="2951631" y="17649"/>
                  </a:lnTo>
                  <a:lnTo>
                    <a:pt x="2991544" y="38960"/>
                  </a:lnTo>
                  <a:lnTo>
                    <a:pt x="3026868" y="67924"/>
                  </a:lnTo>
                  <a:lnTo>
                    <a:pt x="3055833" y="103249"/>
                  </a:lnTo>
                  <a:lnTo>
                    <a:pt x="3077143" y="143162"/>
                  </a:lnTo>
                  <a:lnTo>
                    <a:pt x="3090297" y="186450"/>
                  </a:lnTo>
                  <a:lnTo>
                    <a:pt x="3094793" y="231899"/>
                  </a:lnTo>
                  <a:lnTo>
                    <a:pt x="3094793" y="1159497"/>
                  </a:lnTo>
                  <a:lnTo>
                    <a:pt x="3090082" y="1206233"/>
                  </a:lnTo>
                  <a:lnTo>
                    <a:pt x="3076569" y="1249763"/>
                  </a:lnTo>
                  <a:lnTo>
                    <a:pt x="3055189" y="1289154"/>
                  </a:lnTo>
                  <a:lnTo>
                    <a:pt x="3026872" y="1323475"/>
                  </a:lnTo>
                  <a:lnTo>
                    <a:pt x="2992551" y="1351792"/>
                  </a:lnTo>
                  <a:lnTo>
                    <a:pt x="2953160" y="1373173"/>
                  </a:lnTo>
                  <a:lnTo>
                    <a:pt x="2909630" y="1386685"/>
                  </a:lnTo>
                  <a:lnTo>
                    <a:pt x="2862894" y="1391397"/>
                  </a:lnTo>
                  <a:lnTo>
                    <a:pt x="231899" y="1391397"/>
                  </a:lnTo>
                  <a:lnTo>
                    <a:pt x="185163" y="1386685"/>
                  </a:lnTo>
                  <a:lnTo>
                    <a:pt x="141633" y="1373173"/>
                  </a:lnTo>
                  <a:lnTo>
                    <a:pt x="102242" y="1351792"/>
                  </a:lnTo>
                  <a:lnTo>
                    <a:pt x="67921" y="1323475"/>
                  </a:lnTo>
                  <a:lnTo>
                    <a:pt x="39604" y="1289154"/>
                  </a:lnTo>
                  <a:lnTo>
                    <a:pt x="18223" y="1249763"/>
                  </a:lnTo>
                  <a:lnTo>
                    <a:pt x="4711" y="1206233"/>
                  </a:lnTo>
                  <a:lnTo>
                    <a:pt x="0" y="1159497"/>
                  </a:lnTo>
                  <a:lnTo>
                    <a:pt x="0" y="231899"/>
                  </a:lnTo>
                  <a:close/>
                </a:path>
              </a:pathLst>
            </a:custGeom>
            <a:ln w="9524">
              <a:solidFill>
                <a:srgbClr val="4B1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136626" y="4183469"/>
            <a:ext cx="251333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300" b="1" spc="325" dirty="0">
                <a:latin typeface="Trebuchet MS"/>
                <a:cs typeface="Trebuchet MS"/>
              </a:rPr>
              <a:t>№</a:t>
            </a:r>
            <a:r>
              <a:rPr sz="1300" b="1" spc="5" dirty="0">
                <a:latin typeface="Trebuchet MS"/>
                <a:cs typeface="Trebuchet MS"/>
              </a:rPr>
              <a:t> </a:t>
            </a:r>
            <a:r>
              <a:rPr sz="1300" b="1" spc="-20" dirty="0">
                <a:latin typeface="Trebuchet MS"/>
                <a:cs typeface="Trebuchet MS"/>
              </a:rPr>
              <a:t>6</a:t>
            </a:r>
            <a:r>
              <a:rPr sz="1300" spc="-20" dirty="0">
                <a:latin typeface="Verdana"/>
                <a:cs typeface="Verdana"/>
              </a:rPr>
              <a:t>:</a:t>
            </a:r>
            <a:r>
              <a:rPr sz="1300" spc="28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учитель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применяет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ФО </a:t>
            </a:r>
            <a:r>
              <a:rPr sz="1300" dirty="0">
                <a:latin typeface="Verdana"/>
                <a:cs typeface="Verdana"/>
              </a:rPr>
              <a:t>фрагментарно,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как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набор </a:t>
            </a:r>
            <a:r>
              <a:rPr sz="1300" dirty="0">
                <a:latin typeface="Verdana"/>
                <a:cs typeface="Verdana"/>
              </a:rPr>
              <a:t>приемов, либо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делает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это </a:t>
            </a:r>
            <a:r>
              <a:rPr sz="1300" dirty="0">
                <a:latin typeface="Verdana"/>
                <a:cs typeface="Verdana"/>
              </a:rPr>
              <a:t>формально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(например,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как </a:t>
            </a:r>
            <a:r>
              <a:rPr sz="1300" dirty="0">
                <a:latin typeface="Verdana"/>
                <a:cs typeface="Verdana"/>
              </a:rPr>
              <a:t>выполнение</a:t>
            </a:r>
            <a:r>
              <a:rPr sz="1300" spc="13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распоряжения администрации)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0" y="1"/>
            <a:ext cx="9144000" cy="397087"/>
            <a:chOff x="0" y="0"/>
            <a:chExt cx="9144000" cy="297815"/>
          </a:xfrm>
        </p:grpSpPr>
        <p:sp>
          <p:nvSpPr>
            <p:cNvPr id="29" name="object 29"/>
            <p:cNvSpPr/>
            <p:nvPr/>
          </p:nvSpPr>
          <p:spPr>
            <a:xfrm>
              <a:off x="0" y="0"/>
              <a:ext cx="9144000" cy="297815"/>
            </a:xfrm>
            <a:custGeom>
              <a:avLst/>
              <a:gdLst/>
              <a:ahLst/>
              <a:cxnLst/>
              <a:rect l="l" t="t" r="r" b="b"/>
              <a:pathLst>
                <a:path w="9144000" h="297815">
                  <a:moveTo>
                    <a:pt x="0" y="0"/>
                  </a:moveTo>
                  <a:lnTo>
                    <a:pt x="9143981" y="0"/>
                  </a:lnTo>
                  <a:lnTo>
                    <a:pt x="9143981" y="297324"/>
                  </a:lnTo>
                  <a:lnTo>
                    <a:pt x="0" y="297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B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2184" y="24645"/>
              <a:ext cx="1101647" cy="176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355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Отзывы учащихся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622300" y="1073150"/>
            <a:ext cx="796448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defTabSz="914400"/>
            <a:r>
              <a:rPr lang="ru-RU" b="1">
                <a:cs typeface="Times New Roman" pitchFamily="18" charset="0"/>
              </a:rPr>
              <a:t>1. Сложно ли Вам оценивать свою деятельность на уроке?</a:t>
            </a:r>
          </a:p>
          <a:p>
            <a:pPr indent="450850" algn="just" defTabSz="914400"/>
            <a:r>
              <a:rPr lang="ru-RU" b="1">
                <a:cs typeface="Times New Roman" pitchFamily="18" charset="0"/>
              </a:rPr>
              <a:t>2. Часто ли Ваша оценка своей деятельности совпадает с оценкой учителя?</a:t>
            </a:r>
          </a:p>
          <a:p>
            <a:pPr indent="450850" algn="just" defTabSz="914400"/>
            <a:r>
              <a:rPr lang="ru-RU" b="1">
                <a:cs typeface="Times New Roman" pitchFamily="18" charset="0"/>
              </a:rPr>
              <a:t>3. Полезна ли для Вас самооценка?</a:t>
            </a:r>
          </a:p>
          <a:p>
            <a:pPr indent="450850" algn="just" defTabSz="914400"/>
            <a:r>
              <a:rPr lang="ru-RU" b="1">
                <a:cs typeface="Times New Roman" pitchFamily="18" charset="0"/>
              </a:rPr>
              <a:t>Ответы:</a:t>
            </a:r>
          </a:p>
          <a:p>
            <a:pPr indent="450850" algn="just" defTabSz="914400"/>
            <a:r>
              <a:rPr lang="ru-RU" b="1">
                <a:cs typeface="Times New Roman" pitchFamily="18" charset="0"/>
              </a:rPr>
              <a:t>1.Не всегда просто. Да,  берут сомнения в своих способностях.</a:t>
            </a:r>
          </a:p>
          <a:p>
            <a:pPr indent="450850" algn="just" defTabSz="914400"/>
            <a:r>
              <a:rPr lang="ru-RU" b="1">
                <a:cs typeface="Times New Roman" pitchFamily="18" charset="0"/>
              </a:rPr>
              <a:t>Несложно. Я чувствую свои знания.</a:t>
            </a:r>
          </a:p>
          <a:p>
            <a:pPr indent="450850" algn="just" defTabSz="914400"/>
            <a:r>
              <a:rPr lang="ru-RU" b="1">
                <a:cs typeface="Times New Roman" pitchFamily="18" charset="0"/>
              </a:rPr>
              <a:t>2.Часто. Не всегда. Но есть моменты. </a:t>
            </a:r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Очень часто моя оценка и оценка учителя не совпадают.</a:t>
            </a:r>
          </a:p>
          <a:p>
            <a:pPr indent="450850" algn="just" defTabSz="914400"/>
            <a:r>
              <a:rPr lang="ru-RU" b="1">
                <a:cs typeface="Times New Roman" pitchFamily="18" charset="0"/>
              </a:rPr>
              <a:t>3.Мы можем самостоятельно найти свои ошибки. </a:t>
            </a:r>
          </a:p>
          <a:p>
            <a:pPr indent="450850" algn="just" defTabSz="914400"/>
            <a:r>
              <a:rPr lang="ru-RU" b="1">
                <a:cs typeface="Times New Roman" pitchFamily="18" charset="0"/>
              </a:rPr>
              <a:t>Полезна, чтобы понять уровень своих знаний.</a:t>
            </a:r>
          </a:p>
          <a:p>
            <a:pPr indent="450850" algn="just" defTabSz="914400"/>
            <a:r>
              <a:rPr lang="ru-RU" b="1">
                <a:cs typeface="Times New Roman" pitchFamily="18" charset="0"/>
              </a:rPr>
              <a:t>Полезна, потому что я хочу знать, на что я способен.</a:t>
            </a:r>
          </a:p>
          <a:p>
            <a:pPr indent="450850" algn="just" defTabSz="914400"/>
            <a:r>
              <a:rPr lang="ru-RU" b="1">
                <a:cs typeface="Times New Roman" pitchFamily="18" charset="0"/>
              </a:rPr>
              <a:t>Немного да.</a:t>
            </a:r>
          </a:p>
          <a:p>
            <a:pPr indent="450850" algn="just" defTabSz="914400"/>
            <a:r>
              <a:rPr lang="ru-RU" b="1">
                <a:cs typeface="Times New Roman" pitchFamily="18" charset="0"/>
              </a:rPr>
              <a:t>Заставляет задуматься о собственных силах, способностях.</a:t>
            </a:r>
          </a:p>
          <a:p>
            <a:pPr indent="450850" algn="just" defTabSz="914400"/>
            <a:r>
              <a:rPr lang="ru-RU" b="1">
                <a:cs typeface="Times New Roman" pitchFamily="18" charset="0"/>
              </a:rPr>
              <a:t>Чтобы видеть и понимать, над чем можно работать.</a:t>
            </a:r>
          </a:p>
          <a:p>
            <a:pPr indent="450850" algn="just" defTabSz="914400"/>
            <a:r>
              <a:rPr lang="ru-RU" sz="2000" b="1" i="1">
                <a:solidFill>
                  <a:srgbClr val="385723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Для меня полезна, потому что я вижу свой прогресс, могу следить, как изменились мои знания, а учитель не всегда может следить за каждым учеником и его динамикой.</a:t>
            </a:r>
          </a:p>
          <a:p>
            <a:pPr indent="450850" algn="just" defTabSz="914400"/>
            <a:endParaRPr lang="ru-RU" b="1">
              <a:cs typeface="Times New Roman" pitchFamily="18" charset="0"/>
            </a:endParaRPr>
          </a:p>
          <a:p>
            <a:pPr indent="450850" algn="just" defTabSz="914400"/>
            <a:r>
              <a:rPr lang="ru-RU">
                <a:cs typeface="Times New Roman" pitchFamily="18" charset="0"/>
              </a:rPr>
              <a:t> </a:t>
            </a:r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363882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3648" y="749735"/>
            <a:ext cx="7240270" cy="134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500" dirty="0">
                <a:latin typeface="Verdana"/>
                <a:cs typeface="Verdana"/>
              </a:rPr>
              <a:t>Согласно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Федеральному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закону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b="1" spc="360" dirty="0">
                <a:latin typeface="Trebuchet MS"/>
                <a:cs typeface="Trebuchet MS"/>
              </a:rPr>
              <a:t>№</a:t>
            </a:r>
            <a:r>
              <a:rPr sz="1500" b="1" spc="-9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273</a:t>
            </a:r>
            <a:r>
              <a:rPr sz="1500" b="1" spc="55" dirty="0">
                <a:latin typeface="Trebuchet MS"/>
                <a:cs typeface="Trebuchet MS"/>
              </a:rPr>
              <a:t> </a:t>
            </a:r>
            <a:r>
              <a:rPr sz="1500" b="1" spc="100" dirty="0">
                <a:latin typeface="Trebuchet MS"/>
                <a:cs typeface="Trebuchet MS"/>
              </a:rPr>
              <a:t>«Об</a:t>
            </a:r>
            <a:r>
              <a:rPr sz="1500" b="1" spc="50" dirty="0">
                <a:latin typeface="Trebuchet MS"/>
                <a:cs typeface="Trebuchet MS"/>
              </a:rPr>
              <a:t> </a:t>
            </a:r>
            <a:r>
              <a:rPr sz="1500" b="1" spc="130" dirty="0">
                <a:latin typeface="Trebuchet MS"/>
                <a:cs typeface="Trebuchet MS"/>
              </a:rPr>
              <a:t>образовании</a:t>
            </a:r>
            <a:r>
              <a:rPr sz="1500" b="1" spc="55" dirty="0">
                <a:latin typeface="Trebuchet MS"/>
                <a:cs typeface="Trebuchet MS"/>
              </a:rPr>
              <a:t> </a:t>
            </a:r>
            <a:r>
              <a:rPr sz="1500" b="1" spc="110" dirty="0">
                <a:latin typeface="Trebuchet MS"/>
                <a:cs typeface="Trebuchet MS"/>
              </a:rPr>
              <a:t>в</a:t>
            </a:r>
            <a:r>
              <a:rPr sz="1500" b="1" spc="50" dirty="0">
                <a:latin typeface="Trebuchet MS"/>
                <a:cs typeface="Trebuchet MS"/>
              </a:rPr>
              <a:t> </a:t>
            </a:r>
            <a:r>
              <a:rPr sz="1500" b="1" spc="120" dirty="0">
                <a:latin typeface="Trebuchet MS"/>
                <a:cs typeface="Trebuchet MS"/>
              </a:rPr>
              <a:t>Российской Федерации»</a:t>
            </a:r>
            <a:r>
              <a:rPr sz="1500" b="1" spc="-50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Verdana"/>
                <a:cs typeface="Verdana"/>
              </a:rPr>
              <a:t>с</a:t>
            </a:r>
            <a:r>
              <a:rPr sz="1500" i="1" spc="55" dirty="0">
                <a:latin typeface="Verdana"/>
                <a:cs typeface="Verdana"/>
              </a:rPr>
              <a:t>истема</a:t>
            </a:r>
            <a:r>
              <a:rPr sz="1500" i="1" spc="-114" dirty="0">
                <a:latin typeface="Verdana"/>
                <a:cs typeface="Verdana"/>
              </a:rPr>
              <a:t> </a:t>
            </a:r>
            <a:r>
              <a:rPr sz="1500" i="1" spc="55" dirty="0">
                <a:latin typeface="Verdana"/>
                <a:cs typeface="Verdana"/>
              </a:rPr>
              <a:t>оценивания</a:t>
            </a:r>
            <a:r>
              <a:rPr sz="1500" i="1" spc="-1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—</a:t>
            </a:r>
            <a:r>
              <a:rPr sz="1500" spc="-114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это</a:t>
            </a:r>
            <a:r>
              <a:rPr sz="1500" spc="-114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компетентность </a:t>
            </a:r>
            <a:r>
              <a:rPr sz="1500" dirty="0">
                <a:latin typeface="Verdana"/>
                <a:cs typeface="Verdana"/>
              </a:rPr>
              <a:t>образовательной</a:t>
            </a:r>
            <a:r>
              <a:rPr sz="1500" spc="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организации,</a:t>
            </a:r>
            <a:r>
              <a:rPr sz="1500" spc="3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которая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b="1" spc="95" dirty="0">
                <a:latin typeface="Trebuchet MS"/>
                <a:cs typeface="Trebuchet MS"/>
              </a:rPr>
              <a:t>разрабатывает </a:t>
            </a:r>
            <a:r>
              <a:rPr sz="1500" dirty="0">
                <a:latin typeface="Verdana"/>
                <a:cs typeface="Verdana"/>
              </a:rPr>
              <a:t>соответствующее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положение,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i="1" dirty="0">
                <a:latin typeface="Verdana"/>
                <a:cs typeface="Verdana"/>
              </a:rPr>
              <a:t>регулирующее</a:t>
            </a:r>
            <a:r>
              <a:rPr sz="1500" i="1" spc="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различные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стороны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этого процесса.</a:t>
            </a:r>
            <a:endParaRPr sz="15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9144000" cy="429260"/>
            <a:chOff x="0" y="0"/>
            <a:chExt cx="9144000" cy="3219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321945"/>
            </a:xfrm>
            <a:custGeom>
              <a:avLst/>
              <a:gdLst/>
              <a:ahLst/>
              <a:cxnLst/>
              <a:rect l="l" t="t" r="r" b="b"/>
              <a:pathLst>
                <a:path w="9144000" h="321945">
                  <a:moveTo>
                    <a:pt x="0" y="0"/>
                  </a:moveTo>
                  <a:lnTo>
                    <a:pt x="9143981" y="0"/>
                  </a:lnTo>
                  <a:lnTo>
                    <a:pt x="9143981" y="321574"/>
                  </a:lnTo>
                  <a:lnTo>
                    <a:pt x="0" y="321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B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2184" y="24645"/>
              <a:ext cx="1101647" cy="17694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5070" y="1916832"/>
            <a:ext cx="3949117" cy="39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8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848872" cy="59046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«Формирующее оценивание – непрерывный поток обратной связи с учащимся, уместные комментарии и ясные, понятные предложения, помогающие ученику осознать собственные пробелы таким образом, чтобы он накопил достаточную информацию для дальнейшего продвижения вперед».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Элавар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и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Корно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исследователи вопросов формирующего оценивания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4733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учителю: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538" y="1457325"/>
            <a:ext cx="8110537" cy="4241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Будьте уверены, что каждый ученик может стать лучше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Создавайте среду, способствующую партнёрству учителя и учеников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Используйте оценивание, чтобы получать информацию об учении и преподавании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Обсуждайте с учениками результаты оценивания и вместе устанавливайте ясные и достижимые учебные цели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Используйте обратную связь, помогая ученикам определить свои следующие шаги и то, как их осуществить </a:t>
            </a:r>
          </a:p>
        </p:txBody>
      </p:sp>
    </p:spTree>
    <p:extLst>
      <p:ext uri="{BB962C8B-B14F-4D97-AF65-F5344CB8AC3E}">
        <p14:creationId xmlns:p14="http://schemas.microsoft.com/office/powerpoint/2010/main" val="1250964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848872" cy="338437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0941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54652"/>
            <a:ext cx="8229600" cy="782971"/>
          </a:xfrm>
          <a:prstGeom prst="rect">
            <a:avLst/>
          </a:prstGeom>
        </p:spPr>
        <p:txBody>
          <a:bodyPr vert="horz" wrap="square" lIns="0" tIns="485839" rIns="0" bIns="0" rtlCol="0">
            <a:spAutoFit/>
          </a:bodyPr>
          <a:lstStyle/>
          <a:p>
            <a:pPr marL="100711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028C87"/>
                </a:solidFill>
              </a:rPr>
              <a:t>Что</a:t>
            </a:r>
            <a:r>
              <a:rPr sz="1900" spc="-35" dirty="0">
                <a:solidFill>
                  <a:srgbClr val="028C87"/>
                </a:solidFill>
              </a:rPr>
              <a:t> </a:t>
            </a:r>
            <a:r>
              <a:rPr sz="1900" spc="-10" dirty="0">
                <a:solidFill>
                  <a:srgbClr val="028C87"/>
                </a:solidFill>
              </a:rPr>
              <a:t>такое</a:t>
            </a:r>
            <a:r>
              <a:rPr sz="1900" spc="-30" dirty="0">
                <a:solidFill>
                  <a:srgbClr val="028C87"/>
                </a:solidFill>
              </a:rPr>
              <a:t> </a:t>
            </a:r>
            <a:r>
              <a:rPr sz="1900" dirty="0">
                <a:solidFill>
                  <a:srgbClr val="028C87"/>
                </a:solidFill>
              </a:rPr>
              <a:t>формирующее</a:t>
            </a:r>
            <a:r>
              <a:rPr sz="1900" spc="-30" dirty="0">
                <a:solidFill>
                  <a:srgbClr val="028C87"/>
                </a:solidFill>
              </a:rPr>
              <a:t> </a:t>
            </a:r>
            <a:r>
              <a:rPr sz="1900" spc="-10" dirty="0">
                <a:solidFill>
                  <a:srgbClr val="028C87"/>
                </a:solidFill>
              </a:rPr>
              <a:t>оценивание?</a:t>
            </a:r>
            <a:endParaRPr sz="1900"/>
          </a:p>
        </p:txBody>
      </p:sp>
      <p:sp>
        <p:nvSpPr>
          <p:cNvPr id="3" name="object 3"/>
          <p:cNvSpPr txBox="1"/>
          <p:nvPr/>
        </p:nvSpPr>
        <p:spPr>
          <a:xfrm>
            <a:off x="1259632" y="1321565"/>
            <a:ext cx="7344815" cy="257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>
              <a:lnSpc>
                <a:spcPct val="150000"/>
              </a:lnSpc>
              <a:spcBef>
                <a:spcPts val="100"/>
              </a:spcBef>
              <a:tabLst>
                <a:tab pos="881380" algn="l"/>
                <a:tab pos="915035" algn="l"/>
                <a:tab pos="1865630" algn="l"/>
                <a:tab pos="1951355" algn="l"/>
                <a:tab pos="2963545" algn="l"/>
                <a:tab pos="3105150" algn="l"/>
                <a:tab pos="3637279" algn="l"/>
                <a:tab pos="3971925" algn="l"/>
                <a:tab pos="4129404" algn="l"/>
                <a:tab pos="4366260" algn="l"/>
                <a:tab pos="5029835" algn="l"/>
                <a:tab pos="5426075" algn="l"/>
                <a:tab pos="5727065" algn="l"/>
                <a:tab pos="6548755" algn="l"/>
                <a:tab pos="6997065" algn="l"/>
              </a:tabLst>
            </a:pPr>
            <a:r>
              <a:rPr sz="1600" b="1" spc="140" dirty="0">
                <a:latin typeface="Trebuchet MS"/>
                <a:cs typeface="Trebuchet MS"/>
              </a:rPr>
              <a:t>Формирующее</a:t>
            </a:r>
            <a:r>
              <a:rPr sz="1600" b="1" spc="40" dirty="0">
                <a:latin typeface="Trebuchet MS"/>
                <a:cs typeface="Trebuchet MS"/>
              </a:rPr>
              <a:t> </a:t>
            </a:r>
            <a:r>
              <a:rPr sz="1600" b="1" spc="120" dirty="0">
                <a:latin typeface="Trebuchet MS"/>
                <a:cs typeface="Trebuchet MS"/>
              </a:rPr>
              <a:t>оценивание</a:t>
            </a:r>
            <a:r>
              <a:rPr sz="1600" b="1" spc="-5" dirty="0">
                <a:latin typeface="Trebuchet MS"/>
                <a:cs typeface="Trebuchet MS"/>
              </a:rPr>
              <a:t> </a:t>
            </a:r>
            <a:r>
              <a:rPr sz="1600" dirty="0">
                <a:latin typeface="Verdana"/>
                <a:cs typeface="Verdana"/>
              </a:rPr>
              <a:t>—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это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набор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70" dirty="0">
                <a:latin typeface="Trebuchet MS"/>
                <a:cs typeface="Trebuchet MS"/>
              </a:rPr>
              <a:t>практик</a:t>
            </a:r>
            <a:r>
              <a:rPr sz="1600" spc="70" dirty="0">
                <a:latin typeface="Verdana"/>
                <a:cs typeface="Verdana"/>
              </a:rPr>
              <a:t>,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техник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и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активностей, которые</a:t>
            </a:r>
            <a:r>
              <a:rPr sz="1600" dirty="0">
                <a:latin typeface="Verdana"/>
                <a:cs typeface="Verdana"/>
              </a:rPr>
              <a:t>		</a:t>
            </a:r>
            <a:r>
              <a:rPr sz="1600" spc="-10" dirty="0">
                <a:latin typeface="Verdana"/>
                <a:cs typeface="Verdana"/>
              </a:rPr>
              <a:t>помогают</a:t>
            </a:r>
            <a:r>
              <a:rPr sz="1600" dirty="0">
                <a:latin typeface="Verdana"/>
                <a:cs typeface="Verdana"/>
              </a:rPr>
              <a:t>		</a:t>
            </a:r>
            <a:r>
              <a:rPr sz="1600" spc="95" dirty="0">
                <a:latin typeface="Trebuchet MS"/>
                <a:cs typeface="Trebuchet MS"/>
              </a:rPr>
              <a:t>оценивать</a:t>
            </a:r>
            <a:r>
              <a:rPr sz="1600" dirty="0">
                <a:latin typeface="Trebuchet MS"/>
                <a:cs typeface="Trebuchet MS"/>
              </a:rPr>
              <a:t>		</a:t>
            </a:r>
            <a:r>
              <a:rPr sz="1600" spc="-10" dirty="0">
                <a:latin typeface="Verdana"/>
                <a:cs typeface="Verdana"/>
              </a:rPr>
              <a:t>обучение</a:t>
            </a:r>
            <a:r>
              <a:rPr sz="1600" dirty="0">
                <a:latin typeface="Verdana"/>
                <a:cs typeface="Verdana"/>
              </a:rPr>
              <a:t>		</a:t>
            </a:r>
            <a:r>
              <a:rPr sz="1600" spc="-50" dirty="0">
                <a:latin typeface="Verdana"/>
                <a:cs typeface="Verdana"/>
              </a:rPr>
              <a:t>в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процессе.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Преподаватель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или </a:t>
            </a:r>
            <a:r>
              <a:rPr sz="1600" spc="-10" dirty="0">
                <a:latin typeface="Verdana"/>
                <a:cs typeface="Verdana"/>
              </a:rPr>
              <a:t>учитель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получает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105" dirty="0">
                <a:latin typeface="Trebuchet MS"/>
                <a:cs typeface="Trebuchet MS"/>
              </a:rPr>
              <a:t>обратную</a:t>
            </a:r>
            <a:r>
              <a:rPr sz="1600" dirty="0">
                <a:latin typeface="Trebuchet MS"/>
                <a:cs typeface="Trebuchet MS"/>
              </a:rPr>
              <a:t>	</a:t>
            </a:r>
            <a:r>
              <a:rPr sz="1600" spc="85" dirty="0">
                <a:latin typeface="Trebuchet MS"/>
                <a:cs typeface="Trebuchet MS"/>
              </a:rPr>
              <a:t>связь</a:t>
            </a:r>
            <a:r>
              <a:rPr sz="1600" dirty="0">
                <a:latin typeface="Trebuchet MS"/>
                <a:cs typeface="Trebuchet MS"/>
              </a:rPr>
              <a:t>	</a:t>
            </a:r>
            <a:r>
              <a:rPr sz="1600" spc="-25" dirty="0">
                <a:latin typeface="Verdana"/>
                <a:cs typeface="Verdana"/>
              </a:rPr>
              <a:t>от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учеников,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чтобы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понять,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как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48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они </a:t>
            </a:r>
            <a:r>
              <a:rPr sz="1600" dirty="0">
                <a:latin typeface="Verdana"/>
                <a:cs typeface="Verdana"/>
              </a:rPr>
              <a:t>воспринимают </a:t>
            </a:r>
            <a:r>
              <a:rPr sz="1600" spc="-10" dirty="0">
                <a:latin typeface="Verdana"/>
                <a:cs typeface="Verdana"/>
              </a:rPr>
              <a:t>материал,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и</a:t>
            </a:r>
            <a:r>
              <a:rPr sz="1600" dirty="0">
                <a:latin typeface="Verdana"/>
                <a:cs typeface="Verdana"/>
              </a:rPr>
              <a:t> благодаря этому скорректировать </a:t>
            </a:r>
            <a:r>
              <a:rPr sz="1600" spc="-10" dirty="0">
                <a:latin typeface="Verdana"/>
                <a:cs typeface="Verdana"/>
              </a:rPr>
              <a:t>программу, </a:t>
            </a:r>
            <a:r>
              <a:rPr sz="1600" dirty="0">
                <a:latin typeface="Verdana"/>
                <a:cs typeface="Verdana"/>
              </a:rPr>
              <a:t>дифференцировать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95" dirty="0">
                <a:latin typeface="Verdana"/>
                <a:cs typeface="Verdana"/>
              </a:rPr>
              <a:t>(то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есть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сделать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более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600" spc="10" dirty="0">
                <a:latin typeface="Verdana"/>
                <a:cs typeface="Verdana"/>
              </a:rPr>
              <a:t>персонализированным)</a:t>
            </a:r>
            <a:r>
              <a:rPr sz="1600" spc="15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обучение.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776" y="4365105"/>
            <a:ext cx="3221012" cy="1163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300" spc="-30" dirty="0">
                <a:latin typeface="Verdana"/>
                <a:cs typeface="Verdana"/>
              </a:rPr>
              <a:t>Главная</a:t>
            </a:r>
            <a:r>
              <a:rPr sz="1300" spc="-2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компетенция</a:t>
            </a:r>
            <a:r>
              <a:rPr sz="1300" spc="-2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ученика</a:t>
            </a:r>
            <a:r>
              <a:rPr sz="1300" spc="-2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по</a:t>
            </a:r>
            <a:r>
              <a:rPr sz="1300" spc="-2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ФГОС</a:t>
            </a:r>
            <a:r>
              <a:rPr sz="1300" spc="-25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— </a:t>
            </a:r>
            <a:r>
              <a:rPr sz="1300" dirty="0">
                <a:latin typeface="Verdana"/>
                <a:cs typeface="Verdana"/>
              </a:rPr>
              <a:t>умение</a:t>
            </a:r>
            <a:r>
              <a:rPr sz="1300" spc="-3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учиться</a:t>
            </a:r>
            <a:r>
              <a:rPr sz="1300" spc="-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самостоятельно</a:t>
            </a:r>
            <a:r>
              <a:rPr sz="1300" spc="-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—</a:t>
            </a:r>
            <a:r>
              <a:rPr sz="1300" spc="-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опирается</a:t>
            </a:r>
            <a:r>
              <a:rPr sz="1300" spc="-3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на </a:t>
            </a:r>
            <a:r>
              <a:rPr sz="1300" dirty="0">
                <a:latin typeface="Verdana"/>
                <a:cs typeface="Verdana"/>
              </a:rPr>
              <a:t>оценочную</a:t>
            </a:r>
            <a:r>
              <a:rPr sz="1300" spc="1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самостоятельность,</a:t>
            </a:r>
            <a:r>
              <a:rPr sz="1300" spc="1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рефлексию</a:t>
            </a:r>
            <a:r>
              <a:rPr sz="1300" spc="1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и </a:t>
            </a:r>
            <a:r>
              <a:rPr sz="1300" spc="-10" dirty="0">
                <a:latin typeface="Verdana"/>
                <a:cs typeface="Verdana"/>
              </a:rPr>
              <a:t>саморазвитие.</a:t>
            </a:r>
            <a:endParaRPr sz="13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"/>
            <a:ext cx="9144000" cy="429260"/>
            <a:chOff x="0" y="0"/>
            <a:chExt cx="9144000" cy="32194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321945"/>
            </a:xfrm>
            <a:custGeom>
              <a:avLst/>
              <a:gdLst/>
              <a:ahLst/>
              <a:cxnLst/>
              <a:rect l="l" t="t" r="r" b="b"/>
              <a:pathLst>
                <a:path w="9144000" h="321945">
                  <a:moveTo>
                    <a:pt x="0" y="0"/>
                  </a:moveTo>
                  <a:lnTo>
                    <a:pt x="9143981" y="0"/>
                  </a:lnTo>
                  <a:lnTo>
                    <a:pt x="9143981" y="321574"/>
                  </a:lnTo>
                  <a:lnTo>
                    <a:pt x="0" y="321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B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2184" y="24645"/>
              <a:ext cx="1101647" cy="17694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6788" y="3702392"/>
            <a:ext cx="2357070" cy="23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3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54006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4509120"/>
            <a:ext cx="6156176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just">
              <a:spcBef>
                <a:spcPts val="300"/>
              </a:spcBef>
              <a:buClr>
                <a:srgbClr val="A04DA3"/>
              </a:buClr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Глубочайшим свойством человеческой природы является страстное стремление людей быть оцененными по достоинству. </a:t>
            </a:r>
          </a:p>
          <a:p>
            <a:pPr marL="64008" lvl="0" algn="just">
              <a:spcBef>
                <a:spcPts val="300"/>
              </a:spcBef>
              <a:buClr>
                <a:srgbClr val="A04DA3"/>
              </a:buClr>
            </a:pP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У.Джеймс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0336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Формирующее оценивание предполагает оценивание в ходе обучения, когда можно оценить не только конечный результат, но и процесс достижения результата.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11163" y="2782888"/>
            <a:ext cx="826928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 формирующего оценивания: определить местоположение обучающегося на индивидуальном образовательном маршруте – его достижения и проблемные зоны. </a:t>
            </a:r>
          </a:p>
        </p:txBody>
      </p:sp>
    </p:spTree>
    <p:extLst>
      <p:ext uri="{BB962C8B-B14F-4D97-AF65-F5344CB8AC3E}">
        <p14:creationId xmlns:p14="http://schemas.microsoft.com/office/powerpoint/2010/main" val="284237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620688"/>
            <a:ext cx="741682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СИСТЕМА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ОЦЕНИВАНИЯ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9800" y="1340768"/>
            <a:ext cx="75046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a typeface="Calibri"/>
              </a:rPr>
              <a:t>механизм осуществления контрольно-диагностической связи между учителем, учеником и родителями по поводу успешности образовательного процесса </a:t>
            </a:r>
          </a:p>
          <a:p>
            <a:pPr algn="ctr"/>
            <a:endParaRPr lang="ru-RU" sz="2400" i="1" dirty="0"/>
          </a:p>
          <a:p>
            <a:r>
              <a:rPr lang="ru-RU" sz="2400" dirty="0">
                <a:ea typeface="Calibri"/>
              </a:rPr>
              <a:t>                внешняя отметка            внутренняя отметка</a:t>
            </a:r>
          </a:p>
          <a:p>
            <a:r>
              <a:rPr lang="ru-RU" sz="2400" dirty="0">
                <a:ea typeface="Calibri"/>
              </a:rPr>
              <a:t>                 (суммирующая)                 </a:t>
            </a:r>
            <a:r>
              <a:rPr lang="ru-RU" sz="2400" dirty="0">
                <a:solidFill>
                  <a:prstClr val="black"/>
                </a:solidFill>
                <a:ea typeface="Calibri"/>
              </a:rPr>
              <a:t>(формирующая)</a:t>
            </a:r>
            <a:endParaRPr lang="ru-RU" sz="2400" i="1" dirty="0"/>
          </a:p>
          <a:p>
            <a:pPr algn="ctr"/>
            <a:endParaRPr lang="ru-RU" sz="2400" i="1" dirty="0"/>
          </a:p>
          <a:p>
            <a:r>
              <a:rPr lang="ru-RU" sz="2400" i="1" dirty="0"/>
              <a:t>                  </a:t>
            </a:r>
          </a:p>
          <a:p>
            <a:r>
              <a:rPr lang="ru-RU" sz="2400" i="1" dirty="0"/>
              <a:t>                       </a:t>
            </a:r>
            <a:r>
              <a:rPr lang="ru-RU" sz="2400" b="1" i="1" dirty="0"/>
              <a:t>оценка                     </a:t>
            </a:r>
            <a:r>
              <a:rPr lang="ru-RU" sz="2400" b="1" i="1" dirty="0">
                <a:ea typeface="Calibri"/>
              </a:rPr>
              <a:t>«обратная связь»</a:t>
            </a:r>
          </a:p>
          <a:p>
            <a:pPr lvl="0"/>
            <a:r>
              <a:rPr lang="ru-RU" sz="2400" b="1" i="1" dirty="0">
                <a:ea typeface="Calibri"/>
              </a:rPr>
              <a:t>    </a:t>
            </a:r>
            <a:r>
              <a:rPr lang="ru-RU" sz="2400" b="1" i="1" dirty="0">
                <a:solidFill>
                  <a:prstClr val="black"/>
                </a:solidFill>
              </a:rPr>
              <a:t>(сравнение с эталоном)</a:t>
            </a:r>
            <a:r>
              <a:rPr lang="ru-RU" sz="2400" b="1" i="1" dirty="0">
                <a:ea typeface="Calibri"/>
              </a:rPr>
              <a:t>       </a:t>
            </a:r>
            <a:r>
              <a:rPr lang="ru-RU" sz="2400" b="1" i="1" dirty="0">
                <a:solidFill>
                  <a:prstClr val="black"/>
                </a:solidFill>
                <a:ea typeface="Calibri"/>
              </a:rPr>
              <a:t>(результаты ученика </a:t>
            </a:r>
          </a:p>
          <a:p>
            <a:pPr lvl="0"/>
            <a:r>
              <a:rPr lang="ru-RU" sz="2400" b="1" i="1" dirty="0">
                <a:solidFill>
                  <a:prstClr val="black"/>
                </a:solidFill>
                <a:ea typeface="Calibri"/>
              </a:rPr>
              <a:t>                                                     в сравнении с его же</a:t>
            </a:r>
          </a:p>
          <a:p>
            <a:pPr lvl="0"/>
            <a:r>
              <a:rPr lang="ru-RU" sz="2400" b="1" i="1" dirty="0">
                <a:solidFill>
                  <a:prstClr val="black"/>
                </a:solidFill>
              </a:rPr>
              <a:t>                                          </a:t>
            </a:r>
            <a:r>
              <a:rPr lang="ru-RU" sz="2400" b="1" i="1" dirty="0">
                <a:solidFill>
                  <a:prstClr val="black"/>
                </a:solidFill>
                <a:ea typeface="Calibri"/>
              </a:rPr>
              <a:t>предыдущими результатами)</a:t>
            </a:r>
            <a:endParaRPr lang="ru-RU" sz="2400" b="1" i="1" dirty="0">
              <a:solidFill>
                <a:prstClr val="black"/>
              </a:solidFill>
            </a:endParaRPr>
          </a:p>
          <a:p>
            <a:pPr lvl="0"/>
            <a:r>
              <a:rPr lang="ru-RU" sz="2400" i="1" dirty="0">
                <a:solidFill>
                  <a:prstClr val="black"/>
                </a:solidFill>
              </a:rPr>
              <a:t> </a:t>
            </a:r>
            <a:endParaRPr lang="ru-RU" sz="2400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791147" y="2508475"/>
            <a:ext cx="504056" cy="401953"/>
          </a:xfrm>
          <a:prstGeom prst="straightConnector1">
            <a:avLst/>
          </a:prstGeom>
          <a:ln w="57150">
            <a:solidFill>
              <a:schemeClr val="tx1"/>
            </a:solidFill>
            <a:round/>
            <a:tailEnd type="arrow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68144" y="2543999"/>
            <a:ext cx="504056" cy="366429"/>
          </a:xfrm>
          <a:prstGeom prst="straightConnector1">
            <a:avLst/>
          </a:prstGeom>
          <a:ln w="57150">
            <a:solidFill>
              <a:schemeClr val="tx1"/>
            </a:solidFill>
            <a:round/>
            <a:tailEnd type="arrow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419872" y="3616471"/>
            <a:ext cx="0" cy="676625"/>
          </a:xfrm>
          <a:prstGeom prst="straightConnector1">
            <a:avLst/>
          </a:prstGeom>
          <a:ln w="57150">
            <a:solidFill>
              <a:schemeClr val="tx1"/>
            </a:solidFill>
            <a:round/>
            <a:tailEnd type="arrow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876256" y="3593789"/>
            <a:ext cx="0" cy="699307"/>
          </a:xfrm>
          <a:prstGeom prst="straightConnector1">
            <a:avLst/>
          </a:prstGeom>
          <a:ln w="57150">
            <a:solidFill>
              <a:schemeClr val="tx1"/>
            </a:solidFill>
            <a:round/>
            <a:tailEnd type="arrow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9813" y="2908628"/>
            <a:ext cx="3020060" cy="2398092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31165" indent="-418465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DejaVu Sans"/>
              <a:buChar char="❖"/>
              <a:tabLst>
                <a:tab pos="431165" algn="l"/>
              </a:tabLst>
            </a:pPr>
            <a:r>
              <a:rPr sz="1500" b="1" spc="110" dirty="0">
                <a:solidFill>
                  <a:srgbClr val="264D12"/>
                </a:solidFill>
                <a:latin typeface="Trebuchet MS"/>
                <a:cs typeface="Trebuchet MS"/>
              </a:rPr>
              <a:t>постановка</a:t>
            </a:r>
            <a:r>
              <a:rPr sz="1500" b="1" spc="5" dirty="0">
                <a:solidFill>
                  <a:srgbClr val="264D12"/>
                </a:solidFill>
                <a:latin typeface="Trebuchet MS"/>
                <a:cs typeface="Trebuchet MS"/>
              </a:rPr>
              <a:t> </a:t>
            </a:r>
            <a:r>
              <a:rPr sz="1500" b="1" spc="45" dirty="0">
                <a:solidFill>
                  <a:srgbClr val="264D12"/>
                </a:solidFill>
                <a:latin typeface="Trebuchet MS"/>
                <a:cs typeface="Trebuchet MS"/>
              </a:rPr>
              <a:t>целей</a:t>
            </a:r>
            <a:r>
              <a:rPr sz="1500" spc="45" dirty="0">
                <a:latin typeface="Verdana"/>
                <a:cs typeface="Verdana"/>
              </a:rPr>
              <a:t>,</a:t>
            </a:r>
            <a:endParaRPr sz="1500">
              <a:latin typeface="Verdana"/>
              <a:cs typeface="Verdana"/>
            </a:endParaRPr>
          </a:p>
          <a:p>
            <a:pPr marL="431165" marR="5080" indent="-419100">
              <a:lnSpc>
                <a:spcPct val="100000"/>
              </a:lnSpc>
              <a:spcBef>
                <a:spcPts val="1000"/>
              </a:spcBef>
              <a:buFont typeface="DejaVu Sans"/>
              <a:buChar char="❖"/>
              <a:tabLst>
                <a:tab pos="431165" algn="l"/>
              </a:tabLst>
            </a:pPr>
            <a:r>
              <a:rPr sz="1500" b="1" spc="120" dirty="0">
                <a:solidFill>
                  <a:srgbClr val="264D12"/>
                </a:solidFill>
                <a:latin typeface="Trebuchet MS"/>
                <a:cs typeface="Trebuchet MS"/>
              </a:rPr>
              <a:t>определение</a:t>
            </a:r>
            <a:r>
              <a:rPr sz="1500" b="1" spc="-20" dirty="0">
                <a:solidFill>
                  <a:srgbClr val="264D12"/>
                </a:solidFill>
                <a:latin typeface="Trebuchet MS"/>
                <a:cs typeface="Trebuchet MS"/>
              </a:rPr>
              <a:t> </a:t>
            </a:r>
            <a:r>
              <a:rPr sz="1500" b="1" spc="114" dirty="0">
                <a:solidFill>
                  <a:srgbClr val="264D12"/>
                </a:solidFill>
                <a:latin typeface="Trebuchet MS"/>
                <a:cs typeface="Trebuchet MS"/>
              </a:rPr>
              <a:t>критериев </a:t>
            </a:r>
            <a:r>
              <a:rPr sz="1500" b="1" spc="75" dirty="0">
                <a:solidFill>
                  <a:srgbClr val="264D12"/>
                </a:solidFill>
                <a:latin typeface="Trebuchet MS"/>
                <a:cs typeface="Trebuchet MS"/>
              </a:rPr>
              <a:t>оценки</a:t>
            </a:r>
            <a:r>
              <a:rPr sz="1500" spc="75" dirty="0">
                <a:solidFill>
                  <a:srgbClr val="264D12"/>
                </a:solidFill>
                <a:latin typeface="Verdana"/>
                <a:cs typeface="Verdana"/>
              </a:rPr>
              <a:t>,</a:t>
            </a:r>
            <a:endParaRPr sz="1500">
              <a:latin typeface="Verdana"/>
              <a:cs typeface="Verdana"/>
            </a:endParaRPr>
          </a:p>
          <a:p>
            <a:pPr marL="431165" indent="-418465">
              <a:lnSpc>
                <a:spcPct val="100000"/>
              </a:lnSpc>
              <a:spcBef>
                <a:spcPts val="1000"/>
              </a:spcBef>
              <a:buFont typeface="AoyagiKouzanFontT"/>
              <a:buChar char="❖"/>
              <a:tabLst>
                <a:tab pos="431165" algn="l"/>
              </a:tabLst>
            </a:pPr>
            <a:r>
              <a:rPr sz="1500" dirty="0">
                <a:latin typeface="Verdana"/>
                <a:cs typeface="Verdana"/>
              </a:rPr>
              <a:t>взаимная</a:t>
            </a:r>
            <a:r>
              <a:rPr sz="1500" spc="8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оценка,</a:t>
            </a:r>
            <a:endParaRPr sz="1500">
              <a:latin typeface="Verdana"/>
              <a:cs typeface="Verdana"/>
            </a:endParaRPr>
          </a:p>
          <a:p>
            <a:pPr marL="431165" indent="-418465">
              <a:lnSpc>
                <a:spcPct val="100000"/>
              </a:lnSpc>
              <a:spcBef>
                <a:spcPts val="1000"/>
              </a:spcBef>
              <a:buFont typeface="AoyagiKouzanFontT"/>
              <a:buChar char="❖"/>
              <a:tabLst>
                <a:tab pos="431165" algn="l"/>
              </a:tabLst>
            </a:pPr>
            <a:r>
              <a:rPr sz="1500" spc="-10" dirty="0">
                <a:latin typeface="Verdana"/>
                <a:cs typeface="Verdana"/>
              </a:rPr>
              <a:t>самооценка,</a:t>
            </a:r>
            <a:endParaRPr sz="1500">
              <a:latin typeface="Verdana"/>
              <a:cs typeface="Verdana"/>
            </a:endParaRPr>
          </a:p>
          <a:p>
            <a:pPr marL="431165" indent="-418465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DejaVu Sans"/>
              <a:buChar char="❖"/>
              <a:tabLst>
                <a:tab pos="431165" algn="l"/>
              </a:tabLst>
            </a:pPr>
            <a:r>
              <a:rPr sz="1500" b="1" spc="114" dirty="0">
                <a:solidFill>
                  <a:srgbClr val="264D12"/>
                </a:solidFill>
                <a:latin typeface="Trebuchet MS"/>
                <a:cs typeface="Trebuchet MS"/>
              </a:rPr>
              <a:t>обратная</a:t>
            </a:r>
            <a:r>
              <a:rPr sz="1500" b="1" spc="-25" dirty="0">
                <a:solidFill>
                  <a:srgbClr val="264D12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64D12"/>
                </a:solidFill>
                <a:latin typeface="Trebuchet MS"/>
                <a:cs typeface="Trebuchet MS"/>
              </a:rPr>
              <a:t>связ</a:t>
            </a:r>
            <a:r>
              <a:rPr sz="1500" b="1" spc="-10" dirty="0">
                <a:latin typeface="Trebuchet MS"/>
                <a:cs typeface="Trebuchet MS"/>
              </a:rPr>
              <a:t>ь</a:t>
            </a:r>
            <a:r>
              <a:rPr sz="1500" spc="-10" dirty="0">
                <a:latin typeface="Verdana"/>
                <a:cs typeface="Verdana"/>
              </a:rPr>
              <a:t>,</a:t>
            </a:r>
            <a:endParaRPr sz="1500">
              <a:latin typeface="Verdana"/>
              <a:cs typeface="Verdana"/>
            </a:endParaRPr>
          </a:p>
          <a:p>
            <a:pPr marL="431165" indent="-418465">
              <a:lnSpc>
                <a:spcPct val="100000"/>
              </a:lnSpc>
              <a:spcBef>
                <a:spcPts val="1000"/>
              </a:spcBef>
              <a:buFont typeface="AoyagiKouzanFontT"/>
              <a:buChar char="❖"/>
              <a:tabLst>
                <a:tab pos="431165" algn="l"/>
              </a:tabLst>
            </a:pPr>
            <a:r>
              <a:rPr sz="1500" dirty="0">
                <a:latin typeface="Verdana"/>
                <a:cs typeface="Verdana"/>
              </a:rPr>
              <a:t>ключевые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вопросы.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3564" y="2084395"/>
            <a:ext cx="3011170" cy="353943"/>
          </a:xfrm>
          <a:prstGeom prst="rect">
            <a:avLst/>
          </a:prstGeom>
          <a:solidFill>
            <a:srgbClr val="34BF75"/>
          </a:solidFill>
        </p:spPr>
        <p:txBody>
          <a:bodyPr vert="horz" wrap="square" lIns="0" tIns="76200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latin typeface="Verdana"/>
                <a:cs typeface="Verdana"/>
              </a:rPr>
              <a:t>основные</a:t>
            </a:r>
            <a:r>
              <a:rPr sz="1800" spc="10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элементы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25797" y="852856"/>
            <a:ext cx="3669029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70" dirty="0">
                <a:solidFill>
                  <a:srgbClr val="000000"/>
                </a:solidFill>
              </a:rPr>
              <a:t>Формирующее</a:t>
            </a:r>
            <a:r>
              <a:rPr sz="1950" spc="-135" dirty="0">
                <a:solidFill>
                  <a:srgbClr val="000000"/>
                </a:solidFill>
              </a:rPr>
              <a:t> </a:t>
            </a:r>
            <a:r>
              <a:rPr sz="1950" spc="-10" dirty="0">
                <a:solidFill>
                  <a:srgbClr val="000000"/>
                </a:solidFill>
              </a:rPr>
              <a:t>оценивание</a:t>
            </a:r>
            <a:endParaRPr sz="1950"/>
          </a:p>
        </p:txBody>
      </p:sp>
      <p:grpSp>
        <p:nvGrpSpPr>
          <p:cNvPr id="5" name="object 5"/>
          <p:cNvGrpSpPr/>
          <p:nvPr/>
        </p:nvGrpSpPr>
        <p:grpSpPr>
          <a:xfrm>
            <a:off x="6996087" y="4971257"/>
            <a:ext cx="460375" cy="481753"/>
            <a:chOff x="6996086" y="3728442"/>
            <a:chExt cx="460375" cy="361315"/>
          </a:xfrm>
        </p:grpSpPr>
        <p:sp>
          <p:nvSpPr>
            <p:cNvPr id="6" name="object 6"/>
            <p:cNvSpPr/>
            <p:nvPr/>
          </p:nvSpPr>
          <p:spPr>
            <a:xfrm>
              <a:off x="7152460" y="3747492"/>
              <a:ext cx="285115" cy="217804"/>
            </a:xfrm>
            <a:custGeom>
              <a:avLst/>
              <a:gdLst/>
              <a:ahLst/>
              <a:cxnLst/>
              <a:rect l="l" t="t" r="r" b="b"/>
              <a:pathLst>
                <a:path w="285115" h="217804">
                  <a:moveTo>
                    <a:pt x="284649" y="0"/>
                  </a:moveTo>
                  <a:lnTo>
                    <a:pt x="0" y="217799"/>
                  </a:lnTo>
                </a:path>
              </a:pathLst>
            </a:custGeom>
            <a:ln w="38099">
              <a:solidFill>
                <a:srgbClr val="FF64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6086" y="3896242"/>
              <a:ext cx="213674" cy="19314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909509" y="3165794"/>
            <a:ext cx="460375" cy="481753"/>
            <a:chOff x="7909508" y="2374345"/>
            <a:chExt cx="460375" cy="361315"/>
          </a:xfrm>
        </p:grpSpPr>
        <p:sp>
          <p:nvSpPr>
            <p:cNvPr id="9" name="object 9"/>
            <p:cNvSpPr/>
            <p:nvPr/>
          </p:nvSpPr>
          <p:spPr>
            <a:xfrm>
              <a:off x="8065883" y="2393395"/>
              <a:ext cx="285115" cy="217804"/>
            </a:xfrm>
            <a:custGeom>
              <a:avLst/>
              <a:gdLst/>
              <a:ahLst/>
              <a:cxnLst/>
              <a:rect l="l" t="t" r="r" b="b"/>
              <a:pathLst>
                <a:path w="285115" h="217805">
                  <a:moveTo>
                    <a:pt x="284649" y="0"/>
                  </a:moveTo>
                  <a:lnTo>
                    <a:pt x="0" y="217799"/>
                  </a:lnTo>
                </a:path>
              </a:pathLst>
            </a:custGeom>
            <a:ln w="38099">
              <a:solidFill>
                <a:srgbClr val="FF64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9508" y="2542144"/>
              <a:ext cx="213674" cy="19314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211561" y="2776194"/>
            <a:ext cx="460375" cy="481753"/>
            <a:chOff x="7211560" y="2082145"/>
            <a:chExt cx="460375" cy="361315"/>
          </a:xfrm>
        </p:grpSpPr>
        <p:sp>
          <p:nvSpPr>
            <p:cNvPr id="12" name="object 12"/>
            <p:cNvSpPr/>
            <p:nvPr/>
          </p:nvSpPr>
          <p:spPr>
            <a:xfrm>
              <a:off x="7367935" y="2101195"/>
              <a:ext cx="285115" cy="217804"/>
            </a:xfrm>
            <a:custGeom>
              <a:avLst/>
              <a:gdLst/>
              <a:ahLst/>
              <a:cxnLst/>
              <a:rect l="l" t="t" r="r" b="b"/>
              <a:pathLst>
                <a:path w="285115" h="217805">
                  <a:moveTo>
                    <a:pt x="284649" y="0"/>
                  </a:moveTo>
                  <a:lnTo>
                    <a:pt x="0" y="217789"/>
                  </a:lnTo>
                </a:path>
              </a:pathLst>
            </a:custGeom>
            <a:ln w="38099">
              <a:solidFill>
                <a:srgbClr val="FF64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1560" y="2249955"/>
              <a:ext cx="213674" cy="19314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9821" y="1530277"/>
            <a:ext cx="3378163" cy="2834827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0" y="1"/>
            <a:ext cx="9144000" cy="429260"/>
            <a:chOff x="0" y="0"/>
            <a:chExt cx="9144000" cy="321945"/>
          </a:xfrm>
        </p:grpSpPr>
        <p:sp>
          <p:nvSpPr>
            <p:cNvPr id="16" name="object 16"/>
            <p:cNvSpPr/>
            <p:nvPr/>
          </p:nvSpPr>
          <p:spPr>
            <a:xfrm>
              <a:off x="0" y="0"/>
              <a:ext cx="9144000" cy="321945"/>
            </a:xfrm>
            <a:custGeom>
              <a:avLst/>
              <a:gdLst/>
              <a:ahLst/>
              <a:cxnLst/>
              <a:rect l="l" t="t" r="r" b="b"/>
              <a:pathLst>
                <a:path w="9144000" h="321945">
                  <a:moveTo>
                    <a:pt x="0" y="0"/>
                  </a:moveTo>
                  <a:lnTo>
                    <a:pt x="9143981" y="0"/>
                  </a:lnTo>
                  <a:lnTo>
                    <a:pt x="9143981" y="321574"/>
                  </a:lnTo>
                  <a:lnTo>
                    <a:pt x="0" y="321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B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02184" y="24645"/>
              <a:ext cx="1101647" cy="176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53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65305"/>
            <a:ext cx="8229600" cy="761665"/>
          </a:xfrm>
          <a:prstGeom prst="rect">
            <a:avLst/>
          </a:prstGeom>
        </p:spPr>
        <p:txBody>
          <a:bodyPr vert="horz" wrap="square" lIns="0" tIns="411399" rIns="0" bIns="0" rtlCol="0">
            <a:spAutoFit/>
          </a:bodyPr>
          <a:lstStyle/>
          <a:p>
            <a:pPr marL="2360930">
              <a:lnSpc>
                <a:spcPct val="100000"/>
              </a:lnSpc>
              <a:spcBef>
                <a:spcPts val="100"/>
              </a:spcBef>
            </a:pPr>
            <a:r>
              <a:rPr sz="2250" spc="75" dirty="0">
                <a:solidFill>
                  <a:srgbClr val="2A2A59"/>
                </a:solidFill>
              </a:rPr>
              <a:t>Критерии</a:t>
            </a:r>
            <a:r>
              <a:rPr sz="2250" spc="-155" dirty="0">
                <a:solidFill>
                  <a:srgbClr val="2A2A59"/>
                </a:solidFill>
              </a:rPr>
              <a:t> </a:t>
            </a:r>
            <a:r>
              <a:rPr sz="2250" spc="55" dirty="0">
                <a:solidFill>
                  <a:srgbClr val="2A2A59"/>
                </a:solidFill>
              </a:rPr>
              <a:t>оценки</a:t>
            </a:r>
            <a:endParaRPr sz="2250"/>
          </a:p>
        </p:txBody>
      </p:sp>
      <p:sp>
        <p:nvSpPr>
          <p:cNvPr id="3" name="object 3"/>
          <p:cNvSpPr txBox="1"/>
          <p:nvPr/>
        </p:nvSpPr>
        <p:spPr>
          <a:xfrm>
            <a:off x="2757116" y="5454244"/>
            <a:ext cx="241046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Скачать</a:t>
            </a:r>
            <a:r>
              <a:rPr sz="1400" u="heavy" spc="-75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пример</a:t>
            </a:r>
            <a:r>
              <a:rPr sz="1400" u="heavy" spc="-7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heavy" spc="-1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применения</a:t>
            </a:r>
            <a:r>
              <a:rPr sz="1400" u="none" spc="-10" dirty="0">
                <a:solidFill>
                  <a:srgbClr val="5DC3B1"/>
                </a:solid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НаЧтоБОВ</a:t>
            </a:r>
            <a:r>
              <a:rPr sz="1400" u="heavy" spc="-35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в</a:t>
            </a:r>
            <a:r>
              <a:rPr sz="1400" u="heavy" spc="-3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IX</a:t>
            </a:r>
            <a:r>
              <a:rPr sz="1400" u="heavy" spc="-35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классе</a:t>
            </a:r>
            <a:r>
              <a:rPr sz="1400" u="heavy" spc="-3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heavy" spc="-25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на</a:t>
            </a:r>
            <a:r>
              <a:rPr sz="1400" u="none" spc="-25" dirty="0">
                <a:solidFill>
                  <a:srgbClr val="5DC3B1"/>
                </a:solid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всемирной</a:t>
            </a:r>
            <a:r>
              <a:rPr sz="1400" u="heavy" spc="-8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heavy" spc="-1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2"/>
              </a:rPr>
              <a:t>истории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0799" y="1459934"/>
            <a:ext cx="8011159" cy="3111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" marR="2352040" indent="-419100">
              <a:lnSpc>
                <a:spcPct val="100000"/>
              </a:lnSpc>
              <a:spcBef>
                <a:spcPts val="100"/>
              </a:spcBef>
              <a:buClr>
                <a:srgbClr val="34BF75"/>
              </a:buClr>
              <a:buFont typeface="AoyagiKouzanFontT"/>
              <a:buChar char="✓"/>
              <a:tabLst>
                <a:tab pos="431165" algn="l"/>
              </a:tabLst>
            </a:pPr>
            <a:r>
              <a:rPr sz="1500" dirty="0">
                <a:latin typeface="Verdana"/>
                <a:cs typeface="Verdana"/>
              </a:rPr>
              <a:t>Внятные</a:t>
            </a:r>
            <a:r>
              <a:rPr sz="1500" spc="1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критерии</a:t>
            </a:r>
            <a:r>
              <a:rPr sz="1500" spc="1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оценивания</a:t>
            </a:r>
            <a:r>
              <a:rPr sz="1500" spc="15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повышают </a:t>
            </a:r>
            <a:r>
              <a:rPr sz="1500" dirty="0">
                <a:latin typeface="Verdana"/>
                <a:cs typeface="Verdana"/>
              </a:rPr>
              <a:t>заинтересованность</a:t>
            </a:r>
            <a:r>
              <a:rPr sz="1500" spc="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ученика</a:t>
            </a:r>
            <a:r>
              <a:rPr sz="1500" spc="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в</a:t>
            </a:r>
            <a:r>
              <a:rPr sz="1500" spc="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хорошем</a:t>
            </a:r>
            <a:r>
              <a:rPr sz="1500" spc="3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результате.</a:t>
            </a:r>
            <a:endParaRPr sz="1500">
              <a:latin typeface="Verdana"/>
              <a:cs typeface="Verdana"/>
            </a:endParaRPr>
          </a:p>
          <a:p>
            <a:pPr marL="431165" indent="-418465">
              <a:lnSpc>
                <a:spcPct val="100000"/>
              </a:lnSpc>
              <a:spcBef>
                <a:spcPts val="1000"/>
              </a:spcBef>
              <a:buClr>
                <a:srgbClr val="34BF75"/>
              </a:buClr>
              <a:buFont typeface="AoyagiKouzanFontT"/>
              <a:buChar char="✓"/>
              <a:tabLst>
                <a:tab pos="431165" algn="l"/>
              </a:tabLst>
            </a:pPr>
            <a:r>
              <a:rPr sz="1500" dirty="0">
                <a:latin typeface="Verdana"/>
                <a:cs typeface="Verdana"/>
              </a:rPr>
              <a:t>Ученик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не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должен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60" dirty="0">
                <a:latin typeface="Verdana"/>
                <a:cs typeface="Verdana"/>
              </a:rPr>
              <a:t>гадать,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что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60" dirty="0">
                <a:latin typeface="Verdana"/>
                <a:cs typeface="Verdana"/>
              </a:rPr>
              <a:t>у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него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35" dirty="0">
                <a:latin typeface="Verdana"/>
                <a:cs typeface="Verdana"/>
              </a:rPr>
              <a:t>будут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проверять.</a:t>
            </a:r>
            <a:endParaRPr sz="1500">
              <a:latin typeface="Verdana"/>
              <a:cs typeface="Verdana"/>
            </a:endParaRPr>
          </a:p>
          <a:p>
            <a:pPr marL="431165" marR="2867660" indent="-419100">
              <a:lnSpc>
                <a:spcPct val="100000"/>
              </a:lnSpc>
              <a:spcBef>
                <a:spcPts val="1000"/>
              </a:spcBef>
              <a:buClr>
                <a:srgbClr val="34BF75"/>
              </a:buClr>
              <a:buFont typeface="AoyagiKouzanFontT"/>
              <a:buChar char="✓"/>
              <a:tabLst>
                <a:tab pos="431165" algn="l"/>
              </a:tabLst>
            </a:pPr>
            <a:r>
              <a:rPr sz="1500" dirty="0">
                <a:latin typeface="Verdana"/>
                <a:cs typeface="Verdana"/>
              </a:rPr>
              <a:t>Учитель формулирует критерии </a:t>
            </a:r>
            <a:r>
              <a:rPr sz="1500" spc="-10" dirty="0">
                <a:latin typeface="Verdana"/>
                <a:cs typeface="Verdana"/>
              </a:rPr>
              <a:t>успешной </a:t>
            </a:r>
            <a:r>
              <a:rPr sz="1500" dirty="0">
                <a:latin typeface="Verdana"/>
                <a:cs typeface="Verdana"/>
              </a:rPr>
              <a:t>деятельности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ученика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до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выставления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оценки.</a:t>
            </a:r>
            <a:endParaRPr sz="1500">
              <a:latin typeface="Verdana"/>
              <a:cs typeface="Verdana"/>
            </a:endParaRPr>
          </a:p>
          <a:p>
            <a:pPr marL="431165" indent="-418465">
              <a:lnSpc>
                <a:spcPct val="100000"/>
              </a:lnSpc>
              <a:spcBef>
                <a:spcPts val="1000"/>
              </a:spcBef>
              <a:buClr>
                <a:srgbClr val="34BF75"/>
              </a:buClr>
              <a:buFont typeface="AoyagiKouzanFontT"/>
              <a:buChar char="✓"/>
              <a:tabLst>
                <a:tab pos="431165" algn="l"/>
              </a:tabLst>
            </a:pPr>
            <a:r>
              <a:rPr sz="1500" spc="60" dirty="0">
                <a:latin typeface="Verdana"/>
                <a:cs typeface="Verdana"/>
              </a:rPr>
              <a:t>Или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вырабатывает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их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совместно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с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учениками.</a:t>
            </a:r>
            <a:endParaRPr sz="1500">
              <a:latin typeface="Verdana"/>
              <a:cs typeface="Verdana"/>
            </a:endParaRPr>
          </a:p>
          <a:p>
            <a:pPr marL="431165" marR="2171700" indent="-419100">
              <a:lnSpc>
                <a:spcPct val="100000"/>
              </a:lnSpc>
              <a:spcBef>
                <a:spcPts val="1000"/>
              </a:spcBef>
              <a:buClr>
                <a:srgbClr val="34BF75"/>
              </a:buClr>
              <a:buFont typeface="AoyagiKouzanFontT"/>
              <a:buChar char="✓"/>
              <a:tabLst>
                <a:tab pos="431165" algn="l"/>
              </a:tabLst>
            </a:pPr>
            <a:r>
              <a:rPr sz="1500" dirty="0">
                <a:latin typeface="Verdana"/>
                <a:cs typeface="Verdana"/>
              </a:rPr>
              <a:t>Критерии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spc="-45" dirty="0">
                <a:latin typeface="Verdana"/>
                <a:cs typeface="Verdana"/>
              </a:rPr>
              <a:t>работают,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если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spc="55" dirty="0">
                <a:latin typeface="Verdana"/>
                <a:cs typeface="Verdana"/>
              </a:rPr>
              <a:t>они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известны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учащимся,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spc="-50" dirty="0">
                <a:latin typeface="Verdana"/>
                <a:cs typeface="Verdana"/>
              </a:rPr>
              <a:t>а </a:t>
            </a:r>
            <a:r>
              <a:rPr sz="1500" spc="55" dirty="0">
                <a:latin typeface="Verdana"/>
                <a:cs typeface="Verdana"/>
              </a:rPr>
              <a:t>сами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ученики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в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школе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65" dirty="0">
                <a:latin typeface="Verdana"/>
                <a:cs typeface="Verdana"/>
              </a:rPr>
              <a:t>и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дома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могут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соотнести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с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55" dirty="0">
                <a:latin typeface="Verdana"/>
                <a:cs typeface="Verdana"/>
              </a:rPr>
              <a:t>ними </a:t>
            </a:r>
            <a:r>
              <a:rPr sz="1500" dirty="0">
                <a:latin typeface="Verdana"/>
                <a:cs typeface="Verdana"/>
              </a:rPr>
              <a:t>свои</a:t>
            </a:r>
            <a:r>
              <a:rPr sz="1500" spc="1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выполненные</a:t>
            </a:r>
            <a:r>
              <a:rPr sz="1500" spc="12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задания.</a:t>
            </a:r>
            <a:endParaRPr sz="1500">
              <a:latin typeface="Verdana"/>
              <a:cs typeface="Verdana"/>
            </a:endParaRPr>
          </a:p>
          <a:p>
            <a:pPr marL="4879975" marR="5080" indent="177165">
              <a:lnSpc>
                <a:spcPct val="100000"/>
              </a:lnSpc>
              <a:spcBef>
                <a:spcPts val="595"/>
              </a:spcBef>
            </a:pP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Рубрики</a:t>
            </a:r>
            <a:r>
              <a:rPr sz="1400" u="heavy" spc="35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для</a:t>
            </a:r>
            <a:r>
              <a:rPr sz="1400" u="heavy" spc="4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400" u="heavy" spc="-1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критериального</a:t>
            </a:r>
            <a:r>
              <a:rPr sz="1400" u="none" spc="-10" dirty="0">
                <a:solidFill>
                  <a:srgbClr val="5DC3B1"/>
                </a:solidFill>
                <a:latin typeface="Verdana"/>
                <a:cs typeface="Verdana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оценивания,</a:t>
            </a:r>
            <a:r>
              <a:rPr sz="1400" u="heavy" spc="-4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или</a:t>
            </a:r>
            <a:r>
              <a:rPr sz="1400" u="heavy" spc="-35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400" u="heavy" spc="-3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Как</a:t>
            </a:r>
            <a:r>
              <a:rPr sz="1400" u="heavy" spc="-35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400" u="heavy" spc="-1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определить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21" y="5598033"/>
            <a:ext cx="17481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215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4"/>
              </a:rPr>
              <a:t>Критерии</a:t>
            </a:r>
            <a:r>
              <a:rPr sz="1400" u="heavy" spc="-3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4"/>
              </a:rPr>
              <a:t>к</a:t>
            </a:r>
            <a:r>
              <a:rPr sz="1400" u="heavy" spc="-25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4"/>
              </a:rPr>
              <a:t>ДЗ</a:t>
            </a:r>
            <a:r>
              <a:rPr sz="1400" u="heavy" spc="-25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400" u="heavy" spc="-5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4"/>
              </a:rPr>
              <a:t>и</a:t>
            </a:r>
            <a:r>
              <a:rPr sz="1400" u="none" spc="-50" dirty="0">
                <a:solidFill>
                  <a:srgbClr val="5DC3B1"/>
                </a:solid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4"/>
              </a:rPr>
              <a:t>способы</a:t>
            </a:r>
            <a:r>
              <a:rPr sz="1400" u="heavy" spc="-3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4"/>
              </a:rPr>
              <a:t>их</a:t>
            </a:r>
            <a:r>
              <a:rPr sz="1400" u="heavy" spc="-25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400" u="heavy" spc="-1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Arial"/>
                <a:cs typeface="Arial"/>
                <a:hlinkClick r:id="rId4"/>
              </a:rPr>
              <a:t>решения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7837" y="5550167"/>
            <a:ext cx="288480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400" u="heavy" spc="-25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путь</a:t>
            </a:r>
            <a:r>
              <a:rPr sz="1400" u="heavy" spc="-11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400" u="heavy" spc="-25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к</a:t>
            </a:r>
            <a:r>
              <a:rPr sz="1400" u="heavy" spc="-11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400" u="heavy" spc="-1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запланированным</a:t>
            </a:r>
            <a:r>
              <a:rPr sz="1400" u="none" spc="-10" dirty="0">
                <a:solidFill>
                  <a:srgbClr val="5DC3B1"/>
                </a:solidFill>
                <a:latin typeface="Verdana"/>
                <a:cs typeface="Verdana"/>
              </a:rPr>
              <a:t> </a:t>
            </a:r>
            <a:r>
              <a:rPr sz="1400" u="heavy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образовательным</a:t>
            </a:r>
            <a:r>
              <a:rPr sz="1400" u="heavy" spc="13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400" u="heavy" spc="-10" dirty="0">
                <a:solidFill>
                  <a:srgbClr val="5DC3B1"/>
                </a:solidFill>
                <a:uFill>
                  <a:solidFill>
                    <a:srgbClr val="5DC3B1"/>
                  </a:solidFill>
                </a:uFill>
                <a:latin typeface="Verdana"/>
                <a:cs typeface="Verdana"/>
                <a:hlinkClick r:id="rId3"/>
              </a:rPr>
              <a:t>результатам</a:t>
            </a:r>
            <a:r>
              <a:rPr sz="1400" u="none" spc="-10" dirty="0">
                <a:solidFill>
                  <a:srgbClr val="5DC3B1"/>
                </a:solidFill>
                <a:latin typeface="Verdana"/>
                <a:cs typeface="Verdana"/>
              </a:rPr>
              <a:t> </a:t>
            </a:r>
            <a:r>
              <a:rPr sz="1400" u="none" dirty="0">
                <a:latin typeface="Verdana"/>
                <a:cs typeface="Verdana"/>
              </a:rPr>
              <a:t>(Марина</a:t>
            </a:r>
            <a:r>
              <a:rPr sz="1400" u="none" spc="-10" dirty="0">
                <a:latin typeface="Verdana"/>
                <a:cs typeface="Verdana"/>
              </a:rPr>
              <a:t> Пинская)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"/>
            <a:ext cx="9144000" cy="397087"/>
            <a:chOff x="0" y="0"/>
            <a:chExt cx="9144000" cy="29781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9144000" cy="297815"/>
            </a:xfrm>
            <a:custGeom>
              <a:avLst/>
              <a:gdLst/>
              <a:ahLst/>
              <a:cxnLst/>
              <a:rect l="l" t="t" r="r" b="b"/>
              <a:pathLst>
                <a:path w="9144000" h="297815">
                  <a:moveTo>
                    <a:pt x="0" y="0"/>
                  </a:moveTo>
                  <a:lnTo>
                    <a:pt x="9143981" y="0"/>
                  </a:lnTo>
                  <a:lnTo>
                    <a:pt x="9143981" y="297324"/>
                  </a:lnTo>
                  <a:lnTo>
                    <a:pt x="0" y="297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B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2184" y="24645"/>
              <a:ext cx="1101647" cy="17694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36212" y="1843363"/>
            <a:ext cx="2306920" cy="23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4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5010" y="538634"/>
            <a:ext cx="2275205" cy="343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solidFill>
                  <a:srgbClr val="2A2A59"/>
                </a:solidFill>
              </a:rPr>
              <a:t>Обратная</a:t>
            </a:r>
            <a:r>
              <a:rPr sz="2150" spc="85" dirty="0">
                <a:solidFill>
                  <a:srgbClr val="2A2A59"/>
                </a:solidFill>
              </a:rPr>
              <a:t> </a:t>
            </a:r>
            <a:r>
              <a:rPr sz="2150" spc="-10" dirty="0">
                <a:solidFill>
                  <a:srgbClr val="2A2A59"/>
                </a:solidFill>
              </a:rPr>
              <a:t>связь</a:t>
            </a:r>
            <a:endParaRPr sz="2150"/>
          </a:p>
        </p:txBody>
      </p:sp>
      <p:sp>
        <p:nvSpPr>
          <p:cNvPr id="3" name="object 3"/>
          <p:cNvSpPr/>
          <p:nvPr/>
        </p:nvSpPr>
        <p:spPr>
          <a:xfrm>
            <a:off x="546699" y="1441964"/>
            <a:ext cx="315595" cy="385233"/>
          </a:xfrm>
          <a:custGeom>
            <a:avLst/>
            <a:gdLst/>
            <a:ahLst/>
            <a:cxnLst/>
            <a:rect l="l" t="t" r="r" b="b"/>
            <a:pathLst>
              <a:path w="315594" h="288925">
                <a:moveTo>
                  <a:pt x="157499" y="288599"/>
                </a:moveTo>
                <a:lnTo>
                  <a:pt x="107717" y="281242"/>
                </a:lnTo>
                <a:lnTo>
                  <a:pt x="64482" y="260758"/>
                </a:lnTo>
                <a:lnTo>
                  <a:pt x="30388" y="229521"/>
                </a:lnTo>
                <a:lnTo>
                  <a:pt x="8029" y="189909"/>
                </a:lnTo>
                <a:lnTo>
                  <a:pt x="0" y="144299"/>
                </a:lnTo>
                <a:lnTo>
                  <a:pt x="8029" y="98689"/>
                </a:lnTo>
                <a:lnTo>
                  <a:pt x="30388" y="59078"/>
                </a:lnTo>
                <a:lnTo>
                  <a:pt x="64482" y="27841"/>
                </a:lnTo>
                <a:lnTo>
                  <a:pt x="107717" y="7356"/>
                </a:lnTo>
                <a:lnTo>
                  <a:pt x="157499" y="0"/>
                </a:lnTo>
                <a:lnTo>
                  <a:pt x="207281" y="7356"/>
                </a:lnTo>
                <a:lnTo>
                  <a:pt x="250517" y="27841"/>
                </a:lnTo>
                <a:lnTo>
                  <a:pt x="284611" y="59078"/>
                </a:lnTo>
                <a:lnTo>
                  <a:pt x="306969" y="98689"/>
                </a:lnTo>
                <a:lnTo>
                  <a:pt x="314999" y="144299"/>
                </a:lnTo>
                <a:lnTo>
                  <a:pt x="306969" y="189909"/>
                </a:lnTo>
                <a:lnTo>
                  <a:pt x="284611" y="229521"/>
                </a:lnTo>
                <a:lnTo>
                  <a:pt x="250517" y="260758"/>
                </a:lnTo>
                <a:lnTo>
                  <a:pt x="207281" y="281242"/>
                </a:lnTo>
                <a:lnTo>
                  <a:pt x="157499" y="288599"/>
                </a:lnTo>
                <a:close/>
              </a:path>
            </a:pathLst>
          </a:custGeom>
          <a:solidFill>
            <a:srgbClr val="34B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5853" y="1487384"/>
            <a:ext cx="914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2B44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398" y="1341036"/>
            <a:ext cx="4832350" cy="3785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919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Verdana"/>
                <a:cs typeface="Verdana"/>
              </a:rPr>
              <a:t>позволяет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ученику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отрефлексировать </a:t>
            </a:r>
            <a:r>
              <a:rPr sz="1500" dirty="0">
                <a:latin typeface="Verdana"/>
                <a:cs typeface="Verdana"/>
              </a:rPr>
              <a:t>собственную</a:t>
            </a:r>
            <a:r>
              <a:rPr sz="1500" spc="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учебную</a:t>
            </a:r>
            <a:r>
              <a:rPr sz="1500" spc="3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деятельность</a:t>
            </a:r>
            <a:endParaRPr sz="1500" dirty="0">
              <a:latin typeface="Verdana"/>
              <a:cs typeface="Verdana"/>
            </a:endParaRPr>
          </a:p>
          <a:p>
            <a:pPr marL="12700" marR="988060">
              <a:lnSpc>
                <a:spcPct val="155600"/>
              </a:lnSpc>
            </a:pPr>
            <a:r>
              <a:rPr sz="1500" spc="10" dirty="0">
                <a:latin typeface="Verdana"/>
                <a:cs typeface="Verdana"/>
              </a:rPr>
              <a:t>спланировать</a:t>
            </a:r>
            <a:r>
              <a:rPr sz="1500" spc="50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коррекционную</a:t>
            </a:r>
            <a:r>
              <a:rPr sz="1500" spc="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работу </a:t>
            </a:r>
            <a:r>
              <a:rPr sz="1500" dirty="0">
                <a:latin typeface="Verdana"/>
                <a:cs typeface="Verdana"/>
              </a:rPr>
              <a:t>формирует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адекватную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самооценку</a:t>
            </a:r>
            <a:endParaRPr sz="15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1500" dirty="0">
                <a:latin typeface="Verdana"/>
                <a:cs typeface="Verdana"/>
              </a:rPr>
              <a:t>организована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на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разных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этапах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урока: </a:t>
            </a:r>
            <a:r>
              <a:rPr sz="1500" dirty="0">
                <a:latin typeface="Verdana"/>
                <a:cs typeface="Verdana"/>
              </a:rPr>
              <a:t>планирования,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проведения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spc="65" dirty="0">
                <a:latin typeface="Verdana"/>
                <a:cs typeface="Verdana"/>
              </a:rPr>
              <a:t>и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анализа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учебного занятия</a:t>
            </a:r>
            <a:endParaRPr sz="1500" dirty="0">
              <a:latin typeface="Verdana"/>
              <a:cs typeface="Verdana"/>
            </a:endParaRPr>
          </a:p>
          <a:p>
            <a:pPr marL="12700" marR="1356360">
              <a:lnSpc>
                <a:spcPct val="100000"/>
              </a:lnSpc>
              <a:spcBef>
                <a:spcPts val="1000"/>
              </a:spcBef>
            </a:pPr>
            <a:r>
              <a:rPr sz="1500" spc="-10" dirty="0">
                <a:latin typeface="Verdana"/>
                <a:cs typeface="Verdana"/>
              </a:rPr>
              <a:t>является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60" dirty="0">
                <a:latin typeface="Verdana"/>
                <a:cs typeface="Verdana"/>
              </a:rPr>
              <a:t>мощным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мотивирующим воздействием</a:t>
            </a:r>
            <a:endParaRPr sz="1500" dirty="0">
              <a:latin typeface="Verdana"/>
              <a:cs typeface="Verdana"/>
            </a:endParaRPr>
          </a:p>
          <a:p>
            <a:pPr marL="12700" marR="216535">
              <a:lnSpc>
                <a:spcPct val="100000"/>
              </a:lnSpc>
              <a:spcBef>
                <a:spcPts val="1000"/>
              </a:spcBef>
            </a:pPr>
            <a:r>
              <a:rPr sz="1500" dirty="0">
                <a:latin typeface="Verdana"/>
                <a:cs typeface="Verdana"/>
              </a:rPr>
              <a:t>создает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чувство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собственной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компетентности </a:t>
            </a:r>
            <a:r>
              <a:rPr sz="1500" dirty="0">
                <a:latin typeface="Verdana"/>
                <a:cs typeface="Verdana"/>
              </a:rPr>
              <a:t>ученика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65" dirty="0">
                <a:latin typeface="Verdana"/>
                <a:cs typeface="Verdana"/>
              </a:rPr>
              <a:t>и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его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адекватной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самооценки</a:t>
            </a:r>
            <a:endParaRPr sz="1500" dirty="0">
              <a:latin typeface="Verdana"/>
              <a:cs typeface="Verdana"/>
            </a:endParaRPr>
          </a:p>
          <a:p>
            <a:pPr marL="12700" marR="571500">
              <a:lnSpc>
                <a:spcPct val="100000"/>
              </a:lnSpc>
              <a:spcBef>
                <a:spcPts val="1000"/>
              </a:spcBef>
            </a:pPr>
            <a:r>
              <a:rPr sz="1500" dirty="0">
                <a:latin typeface="Verdana"/>
                <a:cs typeface="Verdana"/>
              </a:rPr>
              <a:t>позволяет</a:t>
            </a:r>
            <a:r>
              <a:rPr sz="1500" spc="1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индивидуально</a:t>
            </a:r>
            <a:r>
              <a:rPr sz="1500" spc="114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определить </a:t>
            </a:r>
            <a:r>
              <a:rPr sz="1500" dirty="0">
                <a:latin typeface="Verdana"/>
                <a:cs typeface="Verdana"/>
              </a:rPr>
              <a:t>достижения</a:t>
            </a:r>
            <a:r>
              <a:rPr sz="1500" spc="40" dirty="0">
                <a:latin typeface="Verdana"/>
                <a:cs typeface="Verdana"/>
              </a:rPr>
              <a:t> </a:t>
            </a:r>
            <a:r>
              <a:rPr sz="1500" spc="65" dirty="0">
                <a:latin typeface="Verdana"/>
                <a:cs typeface="Verdana"/>
              </a:rPr>
              <a:t>и</a:t>
            </a:r>
            <a:r>
              <a:rPr sz="1500" spc="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проблемы</a:t>
            </a:r>
            <a:r>
              <a:rPr sz="1500" spc="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каждого</a:t>
            </a:r>
            <a:r>
              <a:rPr sz="1500" spc="4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ученика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6699" y="2065062"/>
            <a:ext cx="315595" cy="385233"/>
          </a:xfrm>
          <a:custGeom>
            <a:avLst/>
            <a:gdLst/>
            <a:ahLst/>
            <a:cxnLst/>
            <a:rect l="l" t="t" r="r" b="b"/>
            <a:pathLst>
              <a:path w="315594" h="288925">
                <a:moveTo>
                  <a:pt x="157499" y="288599"/>
                </a:moveTo>
                <a:lnTo>
                  <a:pt x="107717" y="281242"/>
                </a:lnTo>
                <a:lnTo>
                  <a:pt x="64482" y="260758"/>
                </a:lnTo>
                <a:lnTo>
                  <a:pt x="30388" y="229521"/>
                </a:lnTo>
                <a:lnTo>
                  <a:pt x="8029" y="189909"/>
                </a:lnTo>
                <a:lnTo>
                  <a:pt x="0" y="144299"/>
                </a:lnTo>
                <a:lnTo>
                  <a:pt x="8029" y="98689"/>
                </a:lnTo>
                <a:lnTo>
                  <a:pt x="30388" y="59078"/>
                </a:lnTo>
                <a:lnTo>
                  <a:pt x="64482" y="27841"/>
                </a:lnTo>
                <a:lnTo>
                  <a:pt x="107717" y="7356"/>
                </a:lnTo>
                <a:lnTo>
                  <a:pt x="157499" y="0"/>
                </a:lnTo>
                <a:lnTo>
                  <a:pt x="207281" y="7356"/>
                </a:lnTo>
                <a:lnTo>
                  <a:pt x="250517" y="27841"/>
                </a:lnTo>
                <a:lnTo>
                  <a:pt x="284611" y="59078"/>
                </a:lnTo>
                <a:lnTo>
                  <a:pt x="306969" y="98689"/>
                </a:lnTo>
                <a:lnTo>
                  <a:pt x="314999" y="144299"/>
                </a:lnTo>
                <a:lnTo>
                  <a:pt x="306969" y="189909"/>
                </a:lnTo>
                <a:lnTo>
                  <a:pt x="284611" y="229521"/>
                </a:lnTo>
                <a:lnTo>
                  <a:pt x="250517" y="260758"/>
                </a:lnTo>
                <a:lnTo>
                  <a:pt x="207281" y="281242"/>
                </a:lnTo>
                <a:lnTo>
                  <a:pt x="157499" y="288599"/>
                </a:lnTo>
                <a:close/>
              </a:path>
            </a:pathLst>
          </a:custGeom>
          <a:solidFill>
            <a:srgbClr val="34B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5853" y="2110482"/>
            <a:ext cx="114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002B44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6699" y="2530696"/>
            <a:ext cx="315595" cy="385233"/>
          </a:xfrm>
          <a:custGeom>
            <a:avLst/>
            <a:gdLst/>
            <a:ahLst/>
            <a:cxnLst/>
            <a:rect l="l" t="t" r="r" b="b"/>
            <a:pathLst>
              <a:path w="315594" h="288925">
                <a:moveTo>
                  <a:pt x="157499" y="288599"/>
                </a:moveTo>
                <a:lnTo>
                  <a:pt x="107717" y="281242"/>
                </a:lnTo>
                <a:lnTo>
                  <a:pt x="64482" y="260758"/>
                </a:lnTo>
                <a:lnTo>
                  <a:pt x="30388" y="229521"/>
                </a:lnTo>
                <a:lnTo>
                  <a:pt x="8029" y="189909"/>
                </a:lnTo>
                <a:lnTo>
                  <a:pt x="0" y="144299"/>
                </a:lnTo>
                <a:lnTo>
                  <a:pt x="8029" y="98689"/>
                </a:lnTo>
                <a:lnTo>
                  <a:pt x="30388" y="59078"/>
                </a:lnTo>
                <a:lnTo>
                  <a:pt x="64482" y="27841"/>
                </a:lnTo>
                <a:lnTo>
                  <a:pt x="107717" y="7356"/>
                </a:lnTo>
                <a:lnTo>
                  <a:pt x="157499" y="0"/>
                </a:lnTo>
                <a:lnTo>
                  <a:pt x="207281" y="7356"/>
                </a:lnTo>
                <a:lnTo>
                  <a:pt x="250517" y="27841"/>
                </a:lnTo>
                <a:lnTo>
                  <a:pt x="284611" y="59078"/>
                </a:lnTo>
                <a:lnTo>
                  <a:pt x="306969" y="98689"/>
                </a:lnTo>
                <a:lnTo>
                  <a:pt x="314999" y="144299"/>
                </a:lnTo>
                <a:lnTo>
                  <a:pt x="306969" y="189909"/>
                </a:lnTo>
                <a:lnTo>
                  <a:pt x="284611" y="229521"/>
                </a:lnTo>
                <a:lnTo>
                  <a:pt x="250517" y="260758"/>
                </a:lnTo>
                <a:lnTo>
                  <a:pt x="207281" y="281242"/>
                </a:lnTo>
                <a:lnTo>
                  <a:pt x="157499" y="288599"/>
                </a:lnTo>
                <a:close/>
              </a:path>
            </a:pathLst>
          </a:custGeom>
          <a:solidFill>
            <a:srgbClr val="34B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5854" y="2576114"/>
            <a:ext cx="1123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002B44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6699" y="3282294"/>
            <a:ext cx="315595" cy="385233"/>
          </a:xfrm>
          <a:custGeom>
            <a:avLst/>
            <a:gdLst/>
            <a:ahLst/>
            <a:cxnLst/>
            <a:rect l="l" t="t" r="r" b="b"/>
            <a:pathLst>
              <a:path w="315594" h="288925">
                <a:moveTo>
                  <a:pt x="157499" y="288599"/>
                </a:moveTo>
                <a:lnTo>
                  <a:pt x="107717" y="281243"/>
                </a:lnTo>
                <a:lnTo>
                  <a:pt x="64482" y="260759"/>
                </a:lnTo>
                <a:lnTo>
                  <a:pt x="30388" y="229523"/>
                </a:lnTo>
                <a:lnTo>
                  <a:pt x="8029" y="189911"/>
                </a:lnTo>
                <a:lnTo>
                  <a:pt x="0" y="144299"/>
                </a:lnTo>
                <a:lnTo>
                  <a:pt x="8029" y="98687"/>
                </a:lnTo>
                <a:lnTo>
                  <a:pt x="30388" y="59075"/>
                </a:lnTo>
                <a:lnTo>
                  <a:pt x="64482" y="27839"/>
                </a:lnTo>
                <a:lnTo>
                  <a:pt x="107717" y="7355"/>
                </a:lnTo>
                <a:lnTo>
                  <a:pt x="157499" y="0"/>
                </a:lnTo>
                <a:lnTo>
                  <a:pt x="207281" y="7355"/>
                </a:lnTo>
                <a:lnTo>
                  <a:pt x="250517" y="27839"/>
                </a:lnTo>
                <a:lnTo>
                  <a:pt x="284611" y="59075"/>
                </a:lnTo>
                <a:lnTo>
                  <a:pt x="306969" y="98687"/>
                </a:lnTo>
                <a:lnTo>
                  <a:pt x="314999" y="144299"/>
                </a:lnTo>
                <a:lnTo>
                  <a:pt x="306969" y="189911"/>
                </a:lnTo>
                <a:lnTo>
                  <a:pt x="284611" y="229523"/>
                </a:lnTo>
                <a:lnTo>
                  <a:pt x="250517" y="260759"/>
                </a:lnTo>
                <a:lnTo>
                  <a:pt x="207281" y="281243"/>
                </a:lnTo>
                <a:lnTo>
                  <a:pt x="157499" y="288599"/>
                </a:lnTo>
                <a:close/>
              </a:path>
            </a:pathLst>
          </a:custGeom>
          <a:solidFill>
            <a:srgbClr val="34B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5854" y="3327712"/>
            <a:ext cx="122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002B44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6699" y="4284192"/>
            <a:ext cx="315595" cy="385233"/>
          </a:xfrm>
          <a:custGeom>
            <a:avLst/>
            <a:gdLst/>
            <a:ahLst/>
            <a:cxnLst/>
            <a:rect l="l" t="t" r="r" b="b"/>
            <a:pathLst>
              <a:path w="315594" h="288925">
                <a:moveTo>
                  <a:pt x="157499" y="288599"/>
                </a:moveTo>
                <a:lnTo>
                  <a:pt x="107717" y="281243"/>
                </a:lnTo>
                <a:lnTo>
                  <a:pt x="64482" y="260759"/>
                </a:lnTo>
                <a:lnTo>
                  <a:pt x="30388" y="229523"/>
                </a:lnTo>
                <a:lnTo>
                  <a:pt x="8029" y="189911"/>
                </a:lnTo>
                <a:lnTo>
                  <a:pt x="0" y="144299"/>
                </a:lnTo>
                <a:lnTo>
                  <a:pt x="8029" y="98687"/>
                </a:lnTo>
                <a:lnTo>
                  <a:pt x="30388" y="59075"/>
                </a:lnTo>
                <a:lnTo>
                  <a:pt x="64482" y="27839"/>
                </a:lnTo>
                <a:lnTo>
                  <a:pt x="107717" y="7355"/>
                </a:lnTo>
                <a:lnTo>
                  <a:pt x="157499" y="0"/>
                </a:lnTo>
                <a:lnTo>
                  <a:pt x="207281" y="7355"/>
                </a:lnTo>
                <a:lnTo>
                  <a:pt x="250517" y="27839"/>
                </a:lnTo>
                <a:lnTo>
                  <a:pt x="284611" y="59075"/>
                </a:lnTo>
                <a:lnTo>
                  <a:pt x="306969" y="98687"/>
                </a:lnTo>
                <a:lnTo>
                  <a:pt x="314999" y="144299"/>
                </a:lnTo>
                <a:lnTo>
                  <a:pt x="306969" y="189911"/>
                </a:lnTo>
                <a:lnTo>
                  <a:pt x="284611" y="229523"/>
                </a:lnTo>
                <a:lnTo>
                  <a:pt x="250517" y="260759"/>
                </a:lnTo>
                <a:lnTo>
                  <a:pt x="207281" y="281243"/>
                </a:lnTo>
                <a:lnTo>
                  <a:pt x="157499" y="288599"/>
                </a:lnTo>
                <a:close/>
              </a:path>
            </a:pathLst>
          </a:custGeom>
          <a:solidFill>
            <a:srgbClr val="34B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5854" y="4329613"/>
            <a:ext cx="10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002B44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6699" y="5021024"/>
            <a:ext cx="315595" cy="385233"/>
          </a:xfrm>
          <a:custGeom>
            <a:avLst/>
            <a:gdLst/>
            <a:ahLst/>
            <a:cxnLst/>
            <a:rect l="l" t="t" r="r" b="b"/>
            <a:pathLst>
              <a:path w="315594" h="288925">
                <a:moveTo>
                  <a:pt x="157499" y="288599"/>
                </a:moveTo>
                <a:lnTo>
                  <a:pt x="107717" y="281243"/>
                </a:lnTo>
                <a:lnTo>
                  <a:pt x="64482" y="260759"/>
                </a:lnTo>
                <a:lnTo>
                  <a:pt x="30388" y="229523"/>
                </a:lnTo>
                <a:lnTo>
                  <a:pt x="8029" y="189911"/>
                </a:lnTo>
                <a:lnTo>
                  <a:pt x="0" y="144299"/>
                </a:lnTo>
                <a:lnTo>
                  <a:pt x="8029" y="98687"/>
                </a:lnTo>
                <a:lnTo>
                  <a:pt x="30388" y="59075"/>
                </a:lnTo>
                <a:lnTo>
                  <a:pt x="64482" y="27839"/>
                </a:lnTo>
                <a:lnTo>
                  <a:pt x="107717" y="7355"/>
                </a:lnTo>
                <a:lnTo>
                  <a:pt x="157499" y="0"/>
                </a:lnTo>
                <a:lnTo>
                  <a:pt x="207281" y="7355"/>
                </a:lnTo>
                <a:lnTo>
                  <a:pt x="250517" y="27839"/>
                </a:lnTo>
                <a:lnTo>
                  <a:pt x="284611" y="59075"/>
                </a:lnTo>
                <a:lnTo>
                  <a:pt x="306969" y="98687"/>
                </a:lnTo>
                <a:lnTo>
                  <a:pt x="314999" y="144299"/>
                </a:lnTo>
                <a:lnTo>
                  <a:pt x="306969" y="189911"/>
                </a:lnTo>
                <a:lnTo>
                  <a:pt x="284611" y="229523"/>
                </a:lnTo>
                <a:lnTo>
                  <a:pt x="250517" y="260759"/>
                </a:lnTo>
                <a:lnTo>
                  <a:pt x="207281" y="281243"/>
                </a:lnTo>
                <a:lnTo>
                  <a:pt x="157499" y="288599"/>
                </a:lnTo>
                <a:close/>
              </a:path>
            </a:pathLst>
          </a:custGeom>
          <a:solidFill>
            <a:srgbClr val="34B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5853" y="5066440"/>
            <a:ext cx="1155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002B44"/>
                </a:solidFill>
                <a:latin typeface="Trebuchet MS"/>
                <a:cs typeface="Trebuchet MS"/>
              </a:rPr>
              <a:t>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6699" y="5845289"/>
            <a:ext cx="315595" cy="385233"/>
          </a:xfrm>
          <a:custGeom>
            <a:avLst/>
            <a:gdLst/>
            <a:ahLst/>
            <a:cxnLst/>
            <a:rect l="l" t="t" r="r" b="b"/>
            <a:pathLst>
              <a:path w="315594" h="288925">
                <a:moveTo>
                  <a:pt x="157499" y="288599"/>
                </a:moveTo>
                <a:lnTo>
                  <a:pt x="107717" y="281243"/>
                </a:lnTo>
                <a:lnTo>
                  <a:pt x="64482" y="260759"/>
                </a:lnTo>
                <a:lnTo>
                  <a:pt x="30388" y="229523"/>
                </a:lnTo>
                <a:lnTo>
                  <a:pt x="8029" y="189911"/>
                </a:lnTo>
                <a:lnTo>
                  <a:pt x="0" y="144299"/>
                </a:lnTo>
                <a:lnTo>
                  <a:pt x="8029" y="98687"/>
                </a:lnTo>
                <a:lnTo>
                  <a:pt x="30388" y="59075"/>
                </a:lnTo>
                <a:lnTo>
                  <a:pt x="64482" y="27839"/>
                </a:lnTo>
                <a:lnTo>
                  <a:pt x="107717" y="7355"/>
                </a:lnTo>
                <a:lnTo>
                  <a:pt x="157499" y="0"/>
                </a:lnTo>
                <a:lnTo>
                  <a:pt x="207281" y="7355"/>
                </a:lnTo>
                <a:lnTo>
                  <a:pt x="250517" y="27839"/>
                </a:lnTo>
                <a:lnTo>
                  <a:pt x="284611" y="59075"/>
                </a:lnTo>
                <a:lnTo>
                  <a:pt x="306969" y="98687"/>
                </a:lnTo>
                <a:lnTo>
                  <a:pt x="314999" y="144299"/>
                </a:lnTo>
                <a:lnTo>
                  <a:pt x="306969" y="189911"/>
                </a:lnTo>
                <a:lnTo>
                  <a:pt x="284611" y="229523"/>
                </a:lnTo>
                <a:lnTo>
                  <a:pt x="250517" y="260759"/>
                </a:lnTo>
                <a:lnTo>
                  <a:pt x="207281" y="281243"/>
                </a:lnTo>
                <a:lnTo>
                  <a:pt x="157499" y="288599"/>
                </a:lnTo>
                <a:close/>
              </a:path>
            </a:pathLst>
          </a:custGeom>
          <a:solidFill>
            <a:srgbClr val="34B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5854" y="5890706"/>
            <a:ext cx="1060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002B44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42261" y="967065"/>
            <a:ext cx="1193800" cy="622300"/>
          </a:xfrm>
          <a:custGeom>
            <a:avLst/>
            <a:gdLst/>
            <a:ahLst/>
            <a:cxnLst/>
            <a:rect l="l" t="t" r="r" b="b"/>
            <a:pathLst>
              <a:path w="1193800" h="466725">
                <a:moveTo>
                  <a:pt x="1115997" y="466199"/>
                </a:moveTo>
                <a:lnTo>
                  <a:pt x="77699" y="466199"/>
                </a:lnTo>
                <a:lnTo>
                  <a:pt x="47460" y="460092"/>
                </a:lnTo>
                <a:lnTo>
                  <a:pt x="22762" y="443440"/>
                </a:lnTo>
                <a:lnTo>
                  <a:pt x="6107" y="418742"/>
                </a:lnTo>
                <a:lnTo>
                  <a:pt x="0" y="388496"/>
                </a:lnTo>
                <a:lnTo>
                  <a:pt x="0" y="77702"/>
                </a:lnTo>
                <a:lnTo>
                  <a:pt x="6107" y="47456"/>
                </a:lnTo>
                <a:lnTo>
                  <a:pt x="22763" y="22757"/>
                </a:lnTo>
                <a:lnTo>
                  <a:pt x="47460" y="6106"/>
                </a:lnTo>
                <a:lnTo>
                  <a:pt x="77699" y="0"/>
                </a:lnTo>
                <a:lnTo>
                  <a:pt x="1115997" y="0"/>
                </a:lnTo>
                <a:lnTo>
                  <a:pt x="1159109" y="13054"/>
                </a:lnTo>
                <a:lnTo>
                  <a:pt x="1187788" y="47966"/>
                </a:lnTo>
                <a:lnTo>
                  <a:pt x="1193697" y="77702"/>
                </a:lnTo>
                <a:lnTo>
                  <a:pt x="1193697" y="388496"/>
                </a:lnTo>
                <a:lnTo>
                  <a:pt x="1187589" y="418742"/>
                </a:lnTo>
                <a:lnTo>
                  <a:pt x="1170935" y="443440"/>
                </a:lnTo>
                <a:lnTo>
                  <a:pt x="1146236" y="460092"/>
                </a:lnTo>
                <a:lnTo>
                  <a:pt x="1115997" y="466199"/>
                </a:lnTo>
                <a:close/>
              </a:path>
            </a:pathLst>
          </a:custGeom>
          <a:solidFill>
            <a:srgbClr val="EFA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80589" y="1076695"/>
            <a:ext cx="71818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14" dirty="0">
                <a:solidFill>
                  <a:srgbClr val="FFFFFF"/>
                </a:solidFill>
                <a:latin typeface="Trebuchet MS"/>
                <a:cs typeface="Trebuchet MS"/>
              </a:rPr>
              <a:t>отзыв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2863" y="2246779"/>
            <a:ext cx="1193800" cy="622300"/>
          </a:xfrm>
          <a:custGeom>
            <a:avLst/>
            <a:gdLst/>
            <a:ahLst/>
            <a:cxnLst/>
            <a:rect l="l" t="t" r="r" b="b"/>
            <a:pathLst>
              <a:path w="1193800" h="466725">
                <a:moveTo>
                  <a:pt x="1115997" y="466199"/>
                </a:moveTo>
                <a:lnTo>
                  <a:pt x="77699" y="466199"/>
                </a:lnTo>
                <a:lnTo>
                  <a:pt x="47460" y="460093"/>
                </a:lnTo>
                <a:lnTo>
                  <a:pt x="22762" y="443441"/>
                </a:lnTo>
                <a:lnTo>
                  <a:pt x="6107" y="418743"/>
                </a:lnTo>
                <a:lnTo>
                  <a:pt x="0" y="388499"/>
                </a:lnTo>
                <a:lnTo>
                  <a:pt x="0" y="77702"/>
                </a:lnTo>
                <a:lnTo>
                  <a:pt x="6107" y="47456"/>
                </a:lnTo>
                <a:lnTo>
                  <a:pt x="22762" y="22758"/>
                </a:lnTo>
                <a:lnTo>
                  <a:pt x="47460" y="6106"/>
                </a:lnTo>
                <a:lnTo>
                  <a:pt x="77699" y="0"/>
                </a:lnTo>
                <a:lnTo>
                  <a:pt x="1115997" y="0"/>
                </a:lnTo>
                <a:lnTo>
                  <a:pt x="1159109" y="13055"/>
                </a:lnTo>
                <a:lnTo>
                  <a:pt x="1187788" y="47967"/>
                </a:lnTo>
                <a:lnTo>
                  <a:pt x="1193697" y="77702"/>
                </a:lnTo>
                <a:lnTo>
                  <a:pt x="1193697" y="388499"/>
                </a:lnTo>
                <a:lnTo>
                  <a:pt x="1187589" y="418743"/>
                </a:lnTo>
                <a:lnTo>
                  <a:pt x="1170935" y="443441"/>
                </a:lnTo>
                <a:lnTo>
                  <a:pt x="1146236" y="460093"/>
                </a:lnTo>
                <a:lnTo>
                  <a:pt x="1115997" y="466199"/>
                </a:lnTo>
                <a:close/>
              </a:path>
            </a:pathLst>
          </a:custGeom>
          <a:solidFill>
            <a:srgbClr val="EFA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11170" y="2356404"/>
            <a:ext cx="97790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00" dirty="0">
                <a:solidFill>
                  <a:srgbClr val="FFFFFF"/>
                </a:solidFill>
                <a:latin typeface="Trebuchet MS"/>
                <a:cs typeface="Trebuchet MS"/>
              </a:rPr>
              <a:t>похвала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39634" y="2149995"/>
            <a:ext cx="1739264" cy="815340"/>
          </a:xfrm>
          <a:custGeom>
            <a:avLst/>
            <a:gdLst/>
            <a:ahLst/>
            <a:cxnLst/>
            <a:rect l="l" t="t" r="r" b="b"/>
            <a:pathLst>
              <a:path w="1739265" h="611505">
                <a:moveTo>
                  <a:pt x="1636896" y="611398"/>
                </a:moveTo>
                <a:lnTo>
                  <a:pt x="101899" y="611398"/>
                </a:lnTo>
                <a:lnTo>
                  <a:pt x="62236" y="603390"/>
                </a:lnTo>
                <a:lnTo>
                  <a:pt x="29846" y="581552"/>
                </a:lnTo>
                <a:lnTo>
                  <a:pt x="8008" y="549161"/>
                </a:lnTo>
                <a:lnTo>
                  <a:pt x="0" y="509496"/>
                </a:lnTo>
                <a:lnTo>
                  <a:pt x="0" y="101902"/>
                </a:lnTo>
                <a:lnTo>
                  <a:pt x="8008" y="62236"/>
                </a:lnTo>
                <a:lnTo>
                  <a:pt x="29846" y="29846"/>
                </a:lnTo>
                <a:lnTo>
                  <a:pt x="62236" y="8007"/>
                </a:lnTo>
                <a:lnTo>
                  <a:pt x="101899" y="0"/>
                </a:lnTo>
                <a:lnTo>
                  <a:pt x="1636896" y="0"/>
                </a:lnTo>
                <a:lnTo>
                  <a:pt x="1675893" y="7756"/>
                </a:lnTo>
                <a:lnTo>
                  <a:pt x="1708946" y="29847"/>
                </a:lnTo>
                <a:lnTo>
                  <a:pt x="1731043" y="62905"/>
                </a:lnTo>
                <a:lnTo>
                  <a:pt x="1738796" y="101902"/>
                </a:lnTo>
                <a:lnTo>
                  <a:pt x="1738796" y="509496"/>
                </a:lnTo>
                <a:lnTo>
                  <a:pt x="1730788" y="549161"/>
                </a:lnTo>
                <a:lnTo>
                  <a:pt x="1708949" y="581552"/>
                </a:lnTo>
                <a:lnTo>
                  <a:pt x="1676559" y="603390"/>
                </a:lnTo>
                <a:lnTo>
                  <a:pt x="1636896" y="611398"/>
                </a:lnTo>
                <a:close/>
              </a:path>
            </a:pathLst>
          </a:custGeom>
          <a:solidFill>
            <a:srgbClr val="EFA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28105" y="2183709"/>
            <a:ext cx="136271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>
              <a:lnSpc>
                <a:spcPct val="100000"/>
              </a:lnSpc>
              <a:spcBef>
                <a:spcPts val="100"/>
              </a:spcBef>
            </a:pPr>
            <a:r>
              <a:rPr sz="1700" b="1" spc="114" dirty="0">
                <a:solidFill>
                  <a:srgbClr val="FFFFFF"/>
                </a:solidFill>
                <a:latin typeface="Trebuchet MS"/>
                <a:cs typeface="Trebuchet MS"/>
              </a:rPr>
              <a:t>подсказки/ </a:t>
            </a:r>
            <a:r>
              <a:rPr sz="1700" b="1" spc="140" dirty="0">
                <a:solidFill>
                  <a:srgbClr val="FFFFFF"/>
                </a:solidFill>
                <a:latin typeface="Trebuchet MS"/>
                <a:cs typeface="Trebuchet MS"/>
              </a:rPr>
              <a:t>ориентиры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99712" y="1588662"/>
            <a:ext cx="1609725" cy="658707"/>
          </a:xfrm>
          <a:custGeom>
            <a:avLst/>
            <a:gdLst/>
            <a:ahLst/>
            <a:cxnLst/>
            <a:rect l="l" t="t" r="r" b="b"/>
            <a:pathLst>
              <a:path w="1609725" h="494030">
                <a:moveTo>
                  <a:pt x="839398" y="0"/>
                </a:moveTo>
                <a:lnTo>
                  <a:pt x="0" y="493499"/>
                </a:lnTo>
              </a:path>
              <a:path w="1609725" h="494030">
                <a:moveTo>
                  <a:pt x="839398" y="0"/>
                </a:moveTo>
                <a:lnTo>
                  <a:pt x="1609196" y="420899"/>
                </a:lnTo>
              </a:path>
            </a:pathLst>
          </a:custGeom>
          <a:ln w="28574">
            <a:solidFill>
              <a:srgbClr val="1C4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0" y="1"/>
            <a:ext cx="9144000" cy="397087"/>
            <a:chOff x="0" y="0"/>
            <a:chExt cx="9144000" cy="297815"/>
          </a:xfrm>
        </p:grpSpPr>
        <p:sp>
          <p:nvSpPr>
            <p:cNvPr id="26" name="object 26"/>
            <p:cNvSpPr/>
            <p:nvPr/>
          </p:nvSpPr>
          <p:spPr>
            <a:xfrm>
              <a:off x="0" y="0"/>
              <a:ext cx="9144000" cy="297815"/>
            </a:xfrm>
            <a:custGeom>
              <a:avLst/>
              <a:gdLst/>
              <a:ahLst/>
              <a:cxnLst/>
              <a:rect l="l" t="t" r="r" b="b"/>
              <a:pathLst>
                <a:path w="9144000" h="297815">
                  <a:moveTo>
                    <a:pt x="0" y="0"/>
                  </a:moveTo>
                  <a:lnTo>
                    <a:pt x="9143981" y="0"/>
                  </a:lnTo>
                  <a:lnTo>
                    <a:pt x="9143981" y="297324"/>
                  </a:lnTo>
                  <a:lnTo>
                    <a:pt x="0" y="297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B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2184" y="24645"/>
              <a:ext cx="1101647" cy="176943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9939" y="3526532"/>
            <a:ext cx="2875919" cy="28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76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1282</Words>
  <Application>Microsoft Office PowerPoint</Application>
  <PresentationFormat>Экран (4:3)</PresentationFormat>
  <Paragraphs>174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AoyagiKouzanFontT</vt:lpstr>
      <vt:lpstr>Arial</vt:lpstr>
      <vt:lpstr>Calibri</vt:lpstr>
      <vt:lpstr>Calibri Light</vt:lpstr>
      <vt:lpstr>DejaVu Sans</vt:lpstr>
      <vt:lpstr>Georgia</vt:lpstr>
      <vt:lpstr>Times New Roman</vt:lpstr>
      <vt:lpstr>TimesNewRoman,Bold</vt:lpstr>
      <vt:lpstr>Trebuchet MS</vt:lpstr>
      <vt:lpstr>Verdana</vt:lpstr>
      <vt:lpstr>Wingdings</vt:lpstr>
      <vt:lpstr>Тема Office</vt:lpstr>
      <vt:lpstr>Документ</vt:lpstr>
      <vt:lpstr>Технологии оценивания, цифровые инструменты оценивания: приемы и возможности использования на уроках истории и обществознания.  Агапова Светлана Юрьевна-учитель истории  обществознании </vt:lpstr>
      <vt:lpstr>Презентация PowerPoint</vt:lpstr>
      <vt:lpstr>Что такое формирующее оценивание?</vt:lpstr>
      <vt:lpstr>Презентация PowerPoint</vt:lpstr>
      <vt:lpstr>Формирующее оценивание предполагает оценивание в ходе обучения, когда можно оценить не только конечный результат, но и процесс достижения результата.</vt:lpstr>
      <vt:lpstr>Презентация PowerPoint</vt:lpstr>
      <vt:lpstr>Формирующее оценивание</vt:lpstr>
      <vt:lpstr>Критерии оценки</vt:lpstr>
      <vt:lpstr>Обратная связь</vt:lpstr>
      <vt:lpstr>Принципы задавания вопросов на уроке</vt:lpstr>
      <vt:lpstr>Презентация PowerPoint</vt:lpstr>
      <vt:lpstr>Презентация PowerPoint</vt:lpstr>
      <vt:lpstr>Что надо сделать, чтобы перейти к новой системе оценивания?</vt:lpstr>
      <vt:lpstr>Презентация PowerPoint</vt:lpstr>
      <vt:lpstr>Презентация PowerPoint</vt:lpstr>
      <vt:lpstr>Презентация PowerPoint</vt:lpstr>
      <vt:lpstr>Презентация PowerPoint</vt:lpstr>
      <vt:lpstr>10 типичных ошибок при внедрении формирующего оценивания</vt:lpstr>
      <vt:lpstr>Отзывы учащихся</vt:lpstr>
      <vt:lpstr>«Формирующее оценивание – непрерывный поток обратной связи с учащимся, уместные комментарии и ясные, понятные предложения, помогающие ученику осознать собственные пробелы таким образом, чтобы он накопил достаточную информацию для дальнейшего продвижения вперед».  Элавар и Корно, исследователи вопросов формирующего оценивания  </vt:lpstr>
      <vt:lpstr>Рекомендации учителю: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123</cp:lastModifiedBy>
  <cp:revision>81</cp:revision>
  <dcterms:created xsi:type="dcterms:W3CDTF">2013-07-29T17:42:42Z</dcterms:created>
  <dcterms:modified xsi:type="dcterms:W3CDTF">2024-04-21T02:08:48Z</dcterms:modified>
</cp:coreProperties>
</file>